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4" r:id="rId1"/>
    <p:sldMasterId id="2147483665" r:id="rId2"/>
    <p:sldMasterId id="2147483666" r:id="rId3"/>
  </p:sldMasterIdLst>
  <p:notesMasterIdLst>
    <p:notesMasterId r:id="rId69"/>
  </p:notesMasterIdLst>
  <p:sldIdLst>
    <p:sldId id="256" r:id="rId4"/>
    <p:sldId id="257" r:id="rId5"/>
    <p:sldId id="258" r:id="rId6"/>
    <p:sldId id="259" r:id="rId7"/>
    <p:sldId id="261" r:id="rId8"/>
    <p:sldId id="262" r:id="rId9"/>
    <p:sldId id="263" r:id="rId10"/>
    <p:sldId id="260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3" r:id="rId51"/>
    <p:sldId id="304" r:id="rId52"/>
    <p:sldId id="305" r:id="rId53"/>
    <p:sldId id="306" r:id="rId54"/>
    <p:sldId id="307" r:id="rId55"/>
    <p:sldId id="308" r:id="rId56"/>
    <p:sldId id="309" r:id="rId57"/>
    <p:sldId id="310" r:id="rId58"/>
    <p:sldId id="311" r:id="rId59"/>
    <p:sldId id="312" r:id="rId60"/>
    <p:sldId id="313" r:id="rId61"/>
    <p:sldId id="314" r:id="rId62"/>
    <p:sldId id="315" r:id="rId63"/>
    <p:sldId id="316" r:id="rId64"/>
    <p:sldId id="317" r:id="rId65"/>
    <p:sldId id="318" r:id="rId66"/>
    <p:sldId id="319" r:id="rId67"/>
    <p:sldId id="320" r:id="rId68"/>
  </p:sldIdLst>
  <p:sldSz cx="9144000" cy="6858000" type="screen4x3"/>
  <p:notesSz cx="7315200" cy="96012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43"/>
  </p:normalViewPr>
  <p:slideViewPr>
    <p:cSldViewPr snapToGrid="0" snapToObjects="1">
      <p:cViewPr varScale="1">
        <p:scale>
          <a:sx n="120" d="100"/>
          <a:sy n="120" d="100"/>
        </p:scale>
        <p:origin x="140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slide" Target="slides/slide63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" Type="http://schemas.openxmlformats.org/officeDocument/2006/relationships/slide" Target="slides/slide4.xml"/><Relationship Id="rId7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4143587" y="0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1257300" y="719137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725" tIns="47850" rIns="95725" bIns="4785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fld id="{00000000-1234-1234-1234-123412341234}" type="slidenum">
              <a:rPr lang="en-US"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6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00" cy="43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Shape 133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800" cy="4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sz="1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7"/>
            <a:ext cx="4800600" cy="36006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Shape 203"/>
          <p:cNvSpPr txBox="1">
            <a:spLocks noGrp="1"/>
          </p:cNvSpPr>
          <p:nvPr>
            <p:ph type="body" idx="1"/>
          </p:nvPr>
        </p:nvSpPr>
        <p:spPr>
          <a:xfrm>
            <a:off x="731520" y="4560569"/>
            <a:ext cx="5852100" cy="432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Shape 204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800" cy="480000"/>
          </a:xfrm>
          <a:prstGeom prst="rect">
            <a:avLst/>
          </a:prstGeom>
        </p:spPr>
        <p:txBody>
          <a:bodyPr spcFirstLastPara="1" wrap="square" lIns="95725" tIns="47850" rIns="95725" bIns="47850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6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0" name="Shape 210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00" cy="43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Shape 211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800" cy="4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 sz="1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6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6" name="Shape 216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00" cy="43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" name="Shape 217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800" cy="4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fld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6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4" name="Shape 224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00" cy="43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Shape 225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800" cy="4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</a:t>
            </a:fld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6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2" name="Shape 232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00" cy="43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Shape 233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800" cy="4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</a:t>
            </a:fld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6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9" name="Shape 239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00" cy="43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Shape 240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800" cy="4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</a:t>
            </a:fld>
            <a:endParaRPr sz="1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6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5" name="Shape 245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00" cy="43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" name="Shape 246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800" cy="4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</a:t>
            </a:fld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6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2" name="Shape 252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00" cy="43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" name="Shape 253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800" cy="4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17</a:t>
            </a:fld>
            <a:endParaRPr sz="1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7"/>
            <a:ext cx="4800600" cy="36006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Shape 258"/>
          <p:cNvSpPr txBox="1">
            <a:spLocks noGrp="1"/>
          </p:cNvSpPr>
          <p:nvPr>
            <p:ph type="body" idx="1"/>
          </p:nvPr>
        </p:nvSpPr>
        <p:spPr>
          <a:xfrm>
            <a:off x="731520" y="4560569"/>
            <a:ext cx="5852100" cy="432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Shape 259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800" cy="480000"/>
          </a:xfrm>
          <a:prstGeom prst="rect">
            <a:avLst/>
          </a:prstGeom>
        </p:spPr>
        <p:txBody>
          <a:bodyPr spcFirstLastPara="1" wrap="square" lIns="95725" tIns="47850" rIns="95725" bIns="47850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6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Shape 265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00" cy="43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" name="Shape 266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800" cy="4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</a:t>
            </a:fld>
            <a:endParaRPr sz="1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7"/>
            <a:ext cx="4800600" cy="36006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Shape 138"/>
          <p:cNvSpPr txBox="1">
            <a:spLocks noGrp="1"/>
          </p:cNvSpPr>
          <p:nvPr>
            <p:ph type="body" idx="1"/>
          </p:nvPr>
        </p:nvSpPr>
        <p:spPr>
          <a:xfrm>
            <a:off x="731520" y="4560569"/>
            <a:ext cx="5852100" cy="432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Shape 139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800" cy="480000"/>
          </a:xfrm>
          <a:prstGeom prst="rect">
            <a:avLst/>
          </a:prstGeom>
        </p:spPr>
        <p:txBody>
          <a:bodyPr spcFirstLastPara="1" wrap="square" lIns="95725" tIns="47850" rIns="95725" bIns="47850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6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1" name="Shape 271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00" cy="43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2" name="Shape 272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800" cy="4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</a:t>
            </a:fld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6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Shape 279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00" cy="43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0" name="Shape 280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800" cy="4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21</a:t>
            </a:fld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6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6" name="Shape 286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00" cy="43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7" name="Shape 287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800" cy="4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22</a:t>
            </a:fld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hape 29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6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4" name="Shape 294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00" cy="43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5" name="Shape 295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800" cy="4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23</a:t>
            </a:fld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Shape 300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6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1" name="Shape 301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00" cy="43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" name="Shape 302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800" cy="4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24</a:t>
            </a:fld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6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9" name="Shape 309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00" cy="43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0" name="Shape 310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800" cy="4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25</a:t>
            </a:fld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6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6" name="Shape 316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00" cy="43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7" name="Shape 317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800" cy="4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26</a:t>
            </a:fld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6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4" name="Shape 324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00" cy="43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" name="Shape 325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800" cy="4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27</a:t>
            </a:fld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6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1" name="Shape 331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00" cy="43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2" name="Shape 332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800" cy="4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28</a:t>
            </a:fld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Shape 338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6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9" name="Shape 339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00" cy="43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0" name="Shape 340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800" cy="4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29</a:t>
            </a:fld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6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5" name="Shape 145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00" cy="43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Shape 146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800" cy="4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Shape 345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6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6" name="Shape 346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00" cy="43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7" name="Shape 347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800" cy="4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30</a:t>
            </a:fld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Shape 35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6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4" name="Shape 354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00" cy="43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5" name="Shape 355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800" cy="4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31</a:t>
            </a:fld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Shape 360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6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1" name="Shape 361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00" cy="43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2" name="Shape 362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800" cy="4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32</a:t>
            </a:fld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Shape 368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6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9" name="Shape 369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00" cy="43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0" name="Shape 370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800" cy="4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33</a:t>
            </a:fld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Shape 375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6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6" name="Shape 376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00" cy="43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Take a few minutes to allow students to update their slack profiles!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7" name="Shape 377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800" cy="4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34</a:t>
            </a:fld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Shape 382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7"/>
            <a:ext cx="4800600" cy="36006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Shape 383"/>
          <p:cNvSpPr txBox="1">
            <a:spLocks noGrp="1"/>
          </p:cNvSpPr>
          <p:nvPr>
            <p:ph type="body" idx="1"/>
          </p:nvPr>
        </p:nvSpPr>
        <p:spPr>
          <a:xfrm>
            <a:off x="731520" y="4560569"/>
            <a:ext cx="5852100" cy="432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Shape 384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800" cy="480000"/>
          </a:xfrm>
          <a:prstGeom prst="rect">
            <a:avLst/>
          </a:prstGeom>
        </p:spPr>
        <p:txBody>
          <a:bodyPr spcFirstLastPara="1" wrap="square" lIns="95725" tIns="47850" rIns="95725" bIns="47850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fld id="{00000000-1234-1234-1234-123412341234}" type="slidenum">
              <a:rPr lang="en-US"/>
              <a:t>35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Shape 389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6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0" name="Shape 390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00" cy="43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1" name="Shape 391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800" cy="4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36</a:t>
            </a:fld>
            <a:endParaRPr sz="1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Shape 395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6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6" name="Shape 396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00" cy="43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7" name="Shape 397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800" cy="4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37</a:t>
            </a:fld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Shape 402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6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3" name="Shape 403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00" cy="43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4" name="Shape 404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800" cy="4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38</a:t>
            </a:fld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Shape 409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6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0" name="Shape 410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00" cy="43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1" name="Shape 411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800" cy="4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39</a:t>
            </a:fld>
            <a:endParaRPr sz="1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6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2" name="Shape 152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00" cy="43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Have students mute themselves and their videos on!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Shape 153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800" cy="4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Shape 415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6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6" name="Shape 416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00" cy="43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7" name="Shape 417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800" cy="4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40</a:t>
            </a:fld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Shape 422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6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3" name="Shape 423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00" cy="43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4" name="Shape 424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800" cy="4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41</a:t>
            </a:fld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Shape 431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6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2" name="Shape 432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00" cy="43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3" name="Shape 433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800" cy="4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42</a:t>
            </a:fld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Shape 439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6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0" name="Shape 440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00" cy="43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1" name="Shape 441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800" cy="4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43</a:t>
            </a:fld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Shape 447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6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8" name="Shape 448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00" cy="43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9" name="Shape 449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800" cy="4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44</a:t>
            </a:fld>
            <a:endParaRPr sz="1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Shape 45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6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4" name="Shape 454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00" cy="43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“Gallery” and “Speaker” views toggle button is located at the top right of the Zoom screen.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5" name="Shape 455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800" cy="4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45</a:t>
            </a:fld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Shape 460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6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1" name="Shape 461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00" cy="43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2" name="Shape 462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800" cy="4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46</a:t>
            </a:fld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Shape 467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6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8" name="Shape 468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00" cy="43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9" name="Shape 469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800" cy="4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47</a:t>
            </a:fld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Shape 474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6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5" name="Shape 475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00" cy="43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6" name="Shape 476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800" cy="4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48</a:t>
            </a:fld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Shape 481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6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2" name="Shape 482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00" cy="43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3" name="Shape 483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800" cy="4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49</a:t>
            </a:fld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6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9" name="Shape 169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00" cy="43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Have students all raise their hands then lower them!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Shape 170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800" cy="4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Shape 488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6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9" name="Shape 489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00" cy="43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0" name="Shape 490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800" cy="4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50</a:t>
            </a:fld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Shape 495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6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6" name="Shape 496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00" cy="43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7" name="Shape 497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800" cy="4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51</a:t>
            </a:fld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Shape 502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6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3" name="Shape 503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00" cy="43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4" name="Shape 504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800" cy="4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52</a:t>
            </a:fld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Shape 509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7"/>
            <a:ext cx="4800600" cy="36006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Shape 510"/>
          <p:cNvSpPr txBox="1">
            <a:spLocks noGrp="1"/>
          </p:cNvSpPr>
          <p:nvPr>
            <p:ph type="body" idx="1"/>
          </p:nvPr>
        </p:nvSpPr>
        <p:spPr>
          <a:xfrm>
            <a:off x="731520" y="4560569"/>
            <a:ext cx="5852100" cy="432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Shape 511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800" cy="480000"/>
          </a:xfrm>
          <a:prstGeom prst="rect">
            <a:avLst/>
          </a:prstGeom>
        </p:spPr>
        <p:txBody>
          <a:bodyPr spcFirstLastPara="1" wrap="square" lIns="95725" tIns="47850" rIns="95725" bIns="47850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fld id="{00000000-1234-1234-1234-123412341234}" type="slidenum">
              <a:rPr lang="en-US"/>
              <a:t>53</a:t>
            </a:fld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Shape 516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7"/>
            <a:ext cx="4800600" cy="36006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Shape 517"/>
          <p:cNvSpPr txBox="1">
            <a:spLocks noGrp="1"/>
          </p:cNvSpPr>
          <p:nvPr>
            <p:ph type="body" idx="1"/>
          </p:nvPr>
        </p:nvSpPr>
        <p:spPr>
          <a:xfrm>
            <a:off x="731520" y="4560569"/>
            <a:ext cx="5852100" cy="432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Shape 518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800" cy="480000"/>
          </a:xfrm>
          <a:prstGeom prst="rect">
            <a:avLst/>
          </a:prstGeom>
        </p:spPr>
        <p:txBody>
          <a:bodyPr spcFirstLastPara="1" wrap="square" lIns="95725" tIns="47850" rIns="95725" bIns="47850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fld id="{00000000-1234-1234-1234-123412341234}" type="slidenum">
              <a:rPr lang="en-US"/>
              <a:t>54</a:t>
            </a:fld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Shape 524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6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5" name="Shape 525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00" cy="43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6" name="Shape 526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800" cy="4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55</a:t>
            </a:fld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Shape 531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6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2" name="Shape 532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00" cy="43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3" name="Shape 533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800" cy="4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56</a:t>
            </a:fld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Shape 538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6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9" name="Shape 539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00" cy="43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0" name="Shape 540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800" cy="4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57</a:t>
            </a:fld>
            <a:endParaRPr sz="1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6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00" cy="43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725" tIns="47850" rIns="95725" bIns="47850" anchor="t" anchorCtr="0">
            <a:noAutofit/>
          </a:bodyPr>
          <a:lstStyle/>
          <a:p>
            <a:pPr marL="457200" marR="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en-US"/>
              <a:t>Change image to VS Code 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6" name="Shape 546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800" cy="4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58</a:t>
            </a:fld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Shape 552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6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3" name="Shape 553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00" cy="43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Take a few minutes downloading and installing Visual Studio Code!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4" name="Shape 554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800" cy="4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59</a:t>
            </a:fld>
            <a:endParaRPr sz="1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7"/>
            <a:ext cx="4800600" cy="36006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Shape 178"/>
          <p:cNvSpPr txBox="1">
            <a:spLocks noGrp="1"/>
          </p:cNvSpPr>
          <p:nvPr>
            <p:ph type="body" idx="1"/>
          </p:nvPr>
        </p:nvSpPr>
        <p:spPr>
          <a:xfrm>
            <a:off x="731520" y="4560569"/>
            <a:ext cx="5852100" cy="432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Shape 179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800" cy="480000"/>
          </a:xfrm>
          <a:prstGeom prst="rect">
            <a:avLst/>
          </a:prstGeom>
        </p:spPr>
        <p:txBody>
          <a:bodyPr spcFirstLastPara="1" wrap="square" lIns="95725" tIns="47850" rIns="95725" bIns="47850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Shape 558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6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9" name="Shape 559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00" cy="43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0" name="Shape 560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800" cy="4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60</a:t>
            </a:fld>
            <a:endParaRPr sz="1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Shape 564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6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5" name="Shape 565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00" cy="43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6" name="Shape 566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800" cy="4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61</a:t>
            </a:fld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Shape 571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6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2" name="Shape 572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00" cy="43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3" name="Shape 573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800" cy="4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62</a:t>
            </a:fld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Shape 578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6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9" name="Shape 579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00" cy="43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0" name="Shape 580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800" cy="4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63</a:t>
            </a:fld>
            <a:endParaRPr sz="1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Shape 584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6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5" name="Shape 585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00" cy="43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6" name="Shape 586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800" cy="4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64</a:t>
            </a:fld>
            <a:endParaRPr sz="1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Shape 590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6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91" name="Shape 591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00" cy="43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2" name="Shape 592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800" cy="4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65</a:t>
            </a:fld>
            <a:endParaRPr sz="1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7"/>
            <a:ext cx="4800600" cy="36006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Shape 185"/>
          <p:cNvSpPr txBox="1">
            <a:spLocks noGrp="1"/>
          </p:cNvSpPr>
          <p:nvPr>
            <p:ph type="body" idx="1"/>
          </p:nvPr>
        </p:nvSpPr>
        <p:spPr>
          <a:xfrm>
            <a:off x="731520" y="4560569"/>
            <a:ext cx="5852100" cy="432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Shape 186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800" cy="480000"/>
          </a:xfrm>
          <a:prstGeom prst="rect">
            <a:avLst/>
          </a:prstGeom>
        </p:spPr>
        <p:txBody>
          <a:bodyPr spcFirstLastPara="1" wrap="square" lIns="95725" tIns="47850" rIns="95725" bIns="47850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7"/>
            <a:ext cx="4800600" cy="36006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Shape 161"/>
          <p:cNvSpPr txBox="1">
            <a:spLocks noGrp="1"/>
          </p:cNvSpPr>
          <p:nvPr>
            <p:ph type="body" idx="1"/>
          </p:nvPr>
        </p:nvSpPr>
        <p:spPr>
          <a:xfrm>
            <a:off x="731520" y="4560569"/>
            <a:ext cx="5852100" cy="432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Shape 162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800" cy="480000"/>
          </a:xfrm>
          <a:prstGeom prst="rect">
            <a:avLst/>
          </a:prstGeom>
        </p:spPr>
        <p:txBody>
          <a:bodyPr spcFirstLastPara="1" wrap="square" lIns="95725" tIns="47850" rIns="95725" bIns="47850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7"/>
            <a:ext cx="4800600" cy="36006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Shape 194"/>
          <p:cNvSpPr txBox="1">
            <a:spLocks noGrp="1"/>
          </p:cNvSpPr>
          <p:nvPr>
            <p:ph type="body" idx="1"/>
          </p:nvPr>
        </p:nvSpPr>
        <p:spPr>
          <a:xfrm>
            <a:off x="731520" y="4560569"/>
            <a:ext cx="5852100" cy="432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Shape 195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800" cy="480000"/>
          </a:xfrm>
          <a:prstGeom prst="rect">
            <a:avLst/>
          </a:prstGeom>
        </p:spPr>
        <p:txBody>
          <a:bodyPr spcFirstLastPara="1" wrap="square" lIns="95725" tIns="47850" rIns="95725" bIns="47850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  <a:ln w="12700" cap="flat" cmpd="sng">
            <a:solidFill>
              <a:srgbClr val="42719B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Shape 17"/>
          <p:cNvSpPr/>
          <p:nvPr/>
        </p:nvSpPr>
        <p:spPr>
          <a:xfrm>
            <a:off x="426891" y="3737612"/>
            <a:ext cx="6335857" cy="34289"/>
          </a:xfrm>
          <a:prstGeom prst="flowChartProcess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3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Shape 18"/>
          <p:cNvSpPr txBox="1"/>
          <p:nvPr/>
        </p:nvSpPr>
        <p:spPr>
          <a:xfrm>
            <a:off x="426891" y="3962400"/>
            <a:ext cx="3535508" cy="453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lang="en-US" sz="195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The Coding Bootcamp |</a:t>
            </a:r>
            <a:endParaRPr/>
          </a:p>
        </p:txBody>
      </p:sp>
      <p:sp>
        <p:nvSpPr>
          <p:cNvPr id="19" name="Shape 19"/>
          <p:cNvSpPr txBox="1"/>
          <p:nvPr/>
        </p:nvSpPr>
        <p:spPr>
          <a:xfrm>
            <a:off x="6247492" y="6540235"/>
            <a:ext cx="2787650" cy="2152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2016 | Coding Boot Camp - All Rights Reserved</a:t>
            </a:r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title"/>
          </p:nvPr>
        </p:nvSpPr>
        <p:spPr>
          <a:xfrm>
            <a:off x="390606" y="2953541"/>
            <a:ext cx="8229600" cy="8718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41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body" idx="1"/>
          </p:nvPr>
        </p:nvSpPr>
        <p:spPr>
          <a:xfrm>
            <a:off x="3370401" y="4034789"/>
            <a:ext cx="2270008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2"/>
          </p:nvPr>
        </p:nvSpPr>
        <p:spPr>
          <a:xfrm>
            <a:off x="396990" y="2504042"/>
            <a:ext cx="2700336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Shape 8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8640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Shape 85"/>
          <p:cNvSpPr/>
          <p:nvPr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Shape 86"/>
          <p:cNvSpPr txBox="1"/>
          <p:nvPr/>
        </p:nvSpPr>
        <p:spPr>
          <a:xfrm>
            <a:off x="426892" y="3962400"/>
            <a:ext cx="3535500" cy="45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lang="en-US" sz="195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Rutgers Coding Bootcamp |</a:t>
            </a:r>
            <a:endParaRPr sz="19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Shape 87"/>
          <p:cNvSpPr txBox="1"/>
          <p:nvPr/>
        </p:nvSpPr>
        <p:spPr>
          <a:xfrm>
            <a:off x="6247493" y="6540236"/>
            <a:ext cx="2787600" cy="21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2016 | Coding Boot Camp - All Rights Reserved</a:t>
            </a:r>
            <a:endParaRPr/>
          </a:p>
        </p:txBody>
      </p:sp>
      <p:sp>
        <p:nvSpPr>
          <p:cNvPr id="88" name="Shape 88"/>
          <p:cNvSpPr txBox="1">
            <a:spLocks noGrp="1"/>
          </p:cNvSpPr>
          <p:nvPr>
            <p:ph type="title"/>
          </p:nvPr>
        </p:nvSpPr>
        <p:spPr>
          <a:xfrm>
            <a:off x="390606" y="2953542"/>
            <a:ext cx="8229600" cy="8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41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9" name="Shape 89"/>
          <p:cNvSpPr txBox="1">
            <a:spLocks noGrp="1"/>
          </p:cNvSpPr>
          <p:nvPr>
            <p:ph type="body" idx="1"/>
          </p:nvPr>
        </p:nvSpPr>
        <p:spPr>
          <a:xfrm>
            <a:off x="3962400" y="4037683"/>
            <a:ext cx="22701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0" name="Shape 90"/>
          <p:cNvSpPr txBox="1">
            <a:spLocks noGrp="1"/>
          </p:cNvSpPr>
          <p:nvPr>
            <p:ph type="body" idx="2"/>
          </p:nvPr>
        </p:nvSpPr>
        <p:spPr>
          <a:xfrm>
            <a:off x="396991" y="2504043"/>
            <a:ext cx="27003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bg>
      <p:bgPr>
        <a:solidFill>
          <a:srgbClr val="3F3F3F"/>
        </a:soli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/>
          <p:nvPr/>
        </p:nvSpPr>
        <p:spPr>
          <a:xfrm>
            <a:off x="0" y="-1029"/>
            <a:ext cx="9144000" cy="6858900"/>
          </a:xfrm>
          <a:prstGeom prst="rect">
            <a:avLst/>
          </a:prstGeom>
          <a:solidFill>
            <a:srgbClr val="6CCCE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Shape 93"/>
          <p:cNvSpPr/>
          <p:nvPr/>
        </p:nvSpPr>
        <p:spPr>
          <a:xfrm>
            <a:off x="0" y="-1029"/>
            <a:ext cx="9144000" cy="6481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Shape 94"/>
          <p:cNvSpPr/>
          <p:nvPr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Shape 95"/>
          <p:cNvSpPr txBox="1"/>
          <p:nvPr/>
        </p:nvSpPr>
        <p:spPr>
          <a:xfrm>
            <a:off x="5715000" y="6561585"/>
            <a:ext cx="33201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2016 | Trilogy Education Services - All Rights Reserved</a:t>
            </a:r>
            <a:endParaRPr/>
          </a:p>
        </p:txBody>
      </p:sp>
      <p:sp>
        <p:nvSpPr>
          <p:cNvPr id="96" name="Shape 96"/>
          <p:cNvSpPr txBox="1">
            <a:spLocks noGrp="1"/>
          </p:cNvSpPr>
          <p:nvPr>
            <p:ph type="title"/>
          </p:nvPr>
        </p:nvSpPr>
        <p:spPr>
          <a:xfrm>
            <a:off x="396991" y="3061734"/>
            <a:ext cx="8229600" cy="71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41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4435592" y="4129968"/>
            <a:ext cx="22701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8" name="Shape 98"/>
          <p:cNvSpPr txBox="1">
            <a:spLocks noGrp="1"/>
          </p:cNvSpPr>
          <p:nvPr>
            <p:ph type="body" idx="2"/>
          </p:nvPr>
        </p:nvSpPr>
        <p:spPr>
          <a:xfrm>
            <a:off x="396991" y="2504043"/>
            <a:ext cx="27003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99" name="Shape 9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09690" y="1327388"/>
            <a:ext cx="1379400" cy="10383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Shape 100"/>
          <p:cNvSpPr txBox="1">
            <a:spLocks noGrp="1"/>
          </p:cNvSpPr>
          <p:nvPr>
            <p:ph type="body" idx="3"/>
          </p:nvPr>
        </p:nvSpPr>
        <p:spPr>
          <a:xfrm>
            <a:off x="396990" y="4129968"/>
            <a:ext cx="38703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5470500" cy="6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03" name="Shape 103"/>
          <p:cNvSpPr/>
          <p:nvPr/>
        </p:nvSpPr>
        <p:spPr>
          <a:xfrm>
            <a:off x="-11741" y="6373368"/>
            <a:ext cx="9155741" cy="27432"/>
          </a:xfrm>
          <a:prstGeom prst="flowChartProcess">
            <a:avLst/>
          </a:prstGeom>
          <a:solidFill>
            <a:srgbClr val="1C458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Shape 104"/>
          <p:cNvSpPr/>
          <p:nvPr/>
        </p:nvSpPr>
        <p:spPr>
          <a:xfrm>
            <a:off x="0" y="664522"/>
            <a:ext cx="9155741" cy="27432"/>
          </a:xfrm>
          <a:prstGeom prst="flowChartProcess">
            <a:avLst/>
          </a:prstGeom>
          <a:solidFill>
            <a:srgbClr val="1C458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Shape 105"/>
          <p:cNvSpPr txBox="1"/>
          <p:nvPr/>
        </p:nvSpPr>
        <p:spPr>
          <a:xfrm>
            <a:off x="158270" y="6524441"/>
            <a:ext cx="44196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2016 | T</a:t>
            </a:r>
            <a:r>
              <a:rPr lang="en-US" sz="800">
                <a:solidFill>
                  <a:schemeClr val="dk1"/>
                </a:solidFill>
              </a:rPr>
              <a:t>he Coding Bootcamp</a:t>
            </a: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- All Rights Reserved 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Blank">
  <p:cSld name="1_Blank">
    <p:bg>
      <p:bgPr>
        <a:solidFill>
          <a:srgbClr val="3F3F3F"/>
        </a:solid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6CCCE6"/>
          </a:solidFill>
          <a:ln w="12700" cap="flat" cmpd="sng">
            <a:solidFill>
              <a:srgbClr val="6CCCE6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Shape 108"/>
          <p:cNvSpPr/>
          <p:nvPr/>
        </p:nvSpPr>
        <p:spPr>
          <a:xfrm>
            <a:off x="0" y="2895600"/>
            <a:ext cx="9144000" cy="956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Shape 109"/>
          <p:cNvSpPr/>
          <p:nvPr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Shape 110"/>
          <p:cNvSpPr txBox="1"/>
          <p:nvPr/>
        </p:nvSpPr>
        <p:spPr>
          <a:xfrm>
            <a:off x="1425286" y="3851911"/>
            <a:ext cx="6458100" cy="54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800" b="1" i="1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Shape 111"/>
          <p:cNvSpPr txBox="1">
            <a:spLocks noGrp="1"/>
          </p:cNvSpPr>
          <p:nvPr>
            <p:ph type="title"/>
          </p:nvPr>
        </p:nvSpPr>
        <p:spPr>
          <a:xfrm>
            <a:off x="457200" y="3029740"/>
            <a:ext cx="6381600" cy="704100"/>
          </a:xfrm>
          <a:prstGeom prst="rect">
            <a:avLst/>
          </a:prstGeom>
          <a:noFill/>
          <a:ln w="508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4100" b="1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pic>
        <p:nvPicPr>
          <p:cNvPr id="112" name="Shape 1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696200" y="3041878"/>
            <a:ext cx="903300" cy="67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le and Content" type="obj">
  <p:cSld name="OBJECT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5" name="Shape 115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6" name="Shape 116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7" name="Shape 117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8" name="Shape 118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Blank">
  <p:cSld name="2_Blank">
    <p:bg>
      <p:bgPr>
        <a:solidFill>
          <a:srgbClr val="3F3F3F"/>
        </a:solidFill>
        <a:effectLst/>
      </p:bgPr>
    </p:bg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42719B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Shape 121"/>
          <p:cNvSpPr/>
          <p:nvPr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Shape 122"/>
          <p:cNvSpPr txBox="1"/>
          <p:nvPr/>
        </p:nvSpPr>
        <p:spPr>
          <a:xfrm>
            <a:off x="1425286" y="3851911"/>
            <a:ext cx="6458100" cy="54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800" b="1" i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Shape 123"/>
          <p:cNvSpPr txBox="1">
            <a:spLocks noGrp="1"/>
          </p:cNvSpPr>
          <p:nvPr>
            <p:ph type="title"/>
          </p:nvPr>
        </p:nvSpPr>
        <p:spPr>
          <a:xfrm>
            <a:off x="457200" y="3029740"/>
            <a:ext cx="6381600" cy="704100"/>
          </a:xfrm>
          <a:prstGeom prst="rect">
            <a:avLst/>
          </a:prstGeom>
          <a:noFill/>
          <a:ln w="50800" cap="flat" cmpd="sng">
            <a:solidFill>
              <a:srgbClr val="6CCC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4100" b="1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24" name="Shape 124"/>
          <p:cNvSpPr txBox="1"/>
          <p:nvPr/>
        </p:nvSpPr>
        <p:spPr>
          <a:xfrm>
            <a:off x="152400" y="6524441"/>
            <a:ext cx="28956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2016 | Trilogy Education Services - All Rights Reserved</a:t>
            </a:r>
            <a:endParaRPr/>
          </a:p>
        </p:txBody>
      </p:sp>
      <p:pic>
        <p:nvPicPr>
          <p:cNvPr id="125" name="Shape 12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587138" y="6477000"/>
            <a:ext cx="412200" cy="31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/>
          <p:nvPr/>
        </p:nvSpPr>
        <p:spPr>
          <a:xfrm>
            <a:off x="-11741" y="6373368"/>
            <a:ext cx="9155741" cy="27432"/>
          </a:xfrm>
          <a:prstGeom prst="flowChartProcess">
            <a:avLst/>
          </a:prstGeom>
          <a:solidFill>
            <a:srgbClr val="6CCCE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Shape 128"/>
          <p:cNvSpPr txBox="1"/>
          <p:nvPr/>
        </p:nvSpPr>
        <p:spPr>
          <a:xfrm>
            <a:off x="152400" y="6524441"/>
            <a:ext cx="28956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2016 | Trilogy Education Services - All Rights Reserved</a:t>
            </a:r>
            <a:endParaRPr/>
          </a:p>
        </p:txBody>
      </p:sp>
      <p:pic>
        <p:nvPicPr>
          <p:cNvPr id="129" name="Shape 12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587138" y="6477000"/>
            <a:ext cx="412200" cy="31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Blank">
  <p:cSld name="1_Blank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  <a:ln w="12700" cap="flat" cmpd="sng">
            <a:solidFill>
              <a:srgbClr val="42719B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Shape 25"/>
          <p:cNvSpPr/>
          <p:nvPr/>
        </p:nvSpPr>
        <p:spPr>
          <a:xfrm>
            <a:off x="426891" y="3737612"/>
            <a:ext cx="6335857" cy="34289"/>
          </a:xfrm>
          <a:prstGeom prst="flowChartProcess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35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Shape 26"/>
          <p:cNvSpPr txBox="1"/>
          <p:nvPr/>
        </p:nvSpPr>
        <p:spPr>
          <a:xfrm>
            <a:off x="1425286" y="3851910"/>
            <a:ext cx="6457950" cy="5490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800" b="1" i="1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Shape 27"/>
          <p:cNvSpPr txBox="1"/>
          <p:nvPr/>
        </p:nvSpPr>
        <p:spPr>
          <a:xfrm>
            <a:off x="6247492" y="6540235"/>
            <a:ext cx="2787650" cy="2152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2016 | Coding Boot Camp - All Rights Reserved</a:t>
            </a:r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title"/>
          </p:nvPr>
        </p:nvSpPr>
        <p:spPr>
          <a:xfrm>
            <a:off x="390606" y="2953541"/>
            <a:ext cx="8229600" cy="8718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4100" b="1" i="1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/>
          <p:nvPr/>
        </p:nvSpPr>
        <p:spPr>
          <a:xfrm>
            <a:off x="0" y="6418964"/>
            <a:ext cx="9155740" cy="457747"/>
          </a:xfrm>
          <a:prstGeom prst="flowChartProcess">
            <a:avLst/>
          </a:prstGeom>
          <a:solidFill>
            <a:srgbClr val="1D1A3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3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Shape 31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5470525" cy="6538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32" name="Shape 32"/>
          <p:cNvSpPr txBox="1"/>
          <p:nvPr/>
        </p:nvSpPr>
        <p:spPr>
          <a:xfrm>
            <a:off x="6247492" y="6540235"/>
            <a:ext cx="2787650" cy="2152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2016 | Coding Boot Camp - All Rights Reserved</a:t>
            </a:r>
            <a:endParaRPr/>
          </a:p>
        </p:txBody>
      </p:sp>
      <p:cxnSp>
        <p:nvCxnSpPr>
          <p:cNvPr id="33" name="Shape 33"/>
          <p:cNvCxnSpPr/>
          <p:nvPr/>
        </p:nvCxnSpPr>
        <p:spPr>
          <a:xfrm>
            <a:off x="0" y="653854"/>
            <a:ext cx="9144000" cy="0"/>
          </a:xfrm>
          <a:prstGeom prst="straightConnector1">
            <a:avLst/>
          </a:prstGeom>
          <a:noFill/>
          <a:ln w="41275" cap="flat" cmpd="sng">
            <a:solidFill>
              <a:srgbClr val="C83232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Blank 1">
  <p:cSld name="1_Blank 1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76A5AF"/>
          </a:solidFill>
          <a:ln w="12700" cap="flat" cmpd="sng">
            <a:solidFill>
              <a:srgbClr val="FFE59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" name="Shape 36"/>
          <p:cNvSpPr/>
          <p:nvPr/>
        </p:nvSpPr>
        <p:spPr>
          <a:xfrm>
            <a:off x="426891" y="3737612"/>
            <a:ext cx="6335857" cy="34289"/>
          </a:xfrm>
          <a:prstGeom prst="flowChartProcess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35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" name="Shape 37"/>
          <p:cNvSpPr txBox="1"/>
          <p:nvPr/>
        </p:nvSpPr>
        <p:spPr>
          <a:xfrm>
            <a:off x="1425286" y="3851910"/>
            <a:ext cx="6458099" cy="54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800" b="1" i="1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Shape 38"/>
          <p:cNvSpPr txBox="1"/>
          <p:nvPr/>
        </p:nvSpPr>
        <p:spPr>
          <a:xfrm>
            <a:off x="6247492" y="6540235"/>
            <a:ext cx="2787600" cy="21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2016 | Coding Boot Camp - All Rights Reserved</a:t>
            </a:r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title"/>
          </p:nvPr>
        </p:nvSpPr>
        <p:spPr>
          <a:xfrm>
            <a:off x="390606" y="2953541"/>
            <a:ext cx="8229600" cy="871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4100" b="1" i="1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bg>
      <p:bgPr>
        <a:solidFill>
          <a:srgbClr val="3F3F3F"/>
        </a:solid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/>
          <p:nvPr/>
        </p:nvSpPr>
        <p:spPr>
          <a:xfrm>
            <a:off x="0" y="-1029"/>
            <a:ext cx="9144000" cy="6858900"/>
          </a:xfrm>
          <a:prstGeom prst="rect">
            <a:avLst/>
          </a:prstGeom>
          <a:solidFill>
            <a:srgbClr val="6CCCE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" name="Shape 48"/>
          <p:cNvSpPr/>
          <p:nvPr/>
        </p:nvSpPr>
        <p:spPr>
          <a:xfrm>
            <a:off x="0" y="-1029"/>
            <a:ext cx="9144000" cy="6481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" name="Shape 49"/>
          <p:cNvSpPr/>
          <p:nvPr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Shape 50"/>
          <p:cNvSpPr txBox="1"/>
          <p:nvPr/>
        </p:nvSpPr>
        <p:spPr>
          <a:xfrm>
            <a:off x="5715000" y="6561585"/>
            <a:ext cx="33201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2016 | Trilogy Education Services - All Rights Reserved</a:t>
            </a:r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396991" y="3061734"/>
            <a:ext cx="8229600" cy="71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41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4435592" y="4129968"/>
            <a:ext cx="22701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body" idx="2"/>
          </p:nvPr>
        </p:nvSpPr>
        <p:spPr>
          <a:xfrm>
            <a:off x="396991" y="2504043"/>
            <a:ext cx="27003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54" name="Shape 5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09690" y="1327388"/>
            <a:ext cx="1379400" cy="10383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Shape 55"/>
          <p:cNvSpPr txBox="1">
            <a:spLocks noGrp="1"/>
          </p:cNvSpPr>
          <p:nvPr>
            <p:ph type="body" idx="3"/>
          </p:nvPr>
        </p:nvSpPr>
        <p:spPr>
          <a:xfrm>
            <a:off x="396990" y="4129968"/>
            <a:ext cx="38703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Blank">
  <p:cSld name="1_Blank">
    <p:bg>
      <p:bgPr>
        <a:solidFill>
          <a:srgbClr val="3F3F3F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C4587"/>
          </a:solidFill>
          <a:ln w="12700" cap="flat" cmpd="sng">
            <a:solidFill>
              <a:srgbClr val="1C4587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Shape 58"/>
          <p:cNvSpPr/>
          <p:nvPr/>
        </p:nvSpPr>
        <p:spPr>
          <a:xfrm>
            <a:off x="0" y="2895600"/>
            <a:ext cx="9144000" cy="956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Shape 59"/>
          <p:cNvSpPr/>
          <p:nvPr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" name="Shape 60"/>
          <p:cNvSpPr txBox="1"/>
          <p:nvPr/>
        </p:nvSpPr>
        <p:spPr>
          <a:xfrm>
            <a:off x="1425286" y="3851911"/>
            <a:ext cx="6458100" cy="54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800" b="1" i="1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Shape 61"/>
          <p:cNvSpPr txBox="1">
            <a:spLocks noGrp="1"/>
          </p:cNvSpPr>
          <p:nvPr>
            <p:ph type="title"/>
          </p:nvPr>
        </p:nvSpPr>
        <p:spPr>
          <a:xfrm>
            <a:off x="457200" y="3029740"/>
            <a:ext cx="6381600" cy="704100"/>
          </a:xfrm>
          <a:prstGeom prst="rect">
            <a:avLst/>
          </a:prstGeom>
          <a:noFill/>
          <a:ln w="508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 b="1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5470500" cy="6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4" name="Shape 64"/>
          <p:cNvSpPr/>
          <p:nvPr/>
        </p:nvSpPr>
        <p:spPr>
          <a:xfrm>
            <a:off x="-11741" y="6373368"/>
            <a:ext cx="9155741" cy="27432"/>
          </a:xfrm>
          <a:prstGeom prst="flowChartProcess">
            <a:avLst/>
          </a:prstGeom>
          <a:solidFill>
            <a:srgbClr val="1C458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Shape 65"/>
          <p:cNvSpPr/>
          <p:nvPr/>
        </p:nvSpPr>
        <p:spPr>
          <a:xfrm>
            <a:off x="0" y="664522"/>
            <a:ext cx="9155741" cy="27432"/>
          </a:xfrm>
          <a:prstGeom prst="flowChartProcess">
            <a:avLst/>
          </a:prstGeom>
          <a:solidFill>
            <a:srgbClr val="1C458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Shape 66"/>
          <p:cNvSpPr txBox="1"/>
          <p:nvPr/>
        </p:nvSpPr>
        <p:spPr>
          <a:xfrm>
            <a:off x="152400" y="6524441"/>
            <a:ext cx="28956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2016 | T</a:t>
            </a:r>
            <a:r>
              <a:rPr lang="en-US" sz="800">
                <a:solidFill>
                  <a:schemeClr val="dk1"/>
                </a:solidFill>
              </a:rPr>
              <a:t>he Coding Bootcamp</a:t>
            </a: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- All Rights Reserved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Blank">
  <p:cSld name="2_Blank">
    <p:bg>
      <p:bgPr>
        <a:solidFill>
          <a:srgbClr val="3F3F3F"/>
        </a:solid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42719B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" name="Shape 69"/>
          <p:cNvSpPr/>
          <p:nvPr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" name="Shape 70"/>
          <p:cNvSpPr txBox="1"/>
          <p:nvPr/>
        </p:nvSpPr>
        <p:spPr>
          <a:xfrm>
            <a:off x="1425286" y="3851911"/>
            <a:ext cx="6458100" cy="54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800" b="1" i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Shape 71"/>
          <p:cNvSpPr txBox="1">
            <a:spLocks noGrp="1"/>
          </p:cNvSpPr>
          <p:nvPr>
            <p:ph type="title"/>
          </p:nvPr>
        </p:nvSpPr>
        <p:spPr>
          <a:xfrm>
            <a:off x="457200" y="3029740"/>
            <a:ext cx="6381600" cy="704100"/>
          </a:xfrm>
          <a:prstGeom prst="rect">
            <a:avLst/>
          </a:prstGeom>
          <a:noFill/>
          <a:ln w="50800" cap="flat" cmpd="sng">
            <a:solidFill>
              <a:srgbClr val="1C458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4100" b="1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2" name="Shape 72"/>
          <p:cNvSpPr txBox="1"/>
          <p:nvPr/>
        </p:nvSpPr>
        <p:spPr>
          <a:xfrm>
            <a:off x="152400" y="6524441"/>
            <a:ext cx="28956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2016 | T</a:t>
            </a:r>
            <a:r>
              <a:rPr lang="en-US" sz="800">
                <a:solidFill>
                  <a:schemeClr val="dk1"/>
                </a:solidFill>
              </a:rPr>
              <a:t>he Coding Bootcamp</a:t>
            </a:r>
            <a:r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- All Rights Reserved</a:t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/>
          <p:nvPr/>
        </p:nvSpPr>
        <p:spPr>
          <a:xfrm>
            <a:off x="-11741" y="6373368"/>
            <a:ext cx="9155741" cy="27432"/>
          </a:xfrm>
          <a:prstGeom prst="flowChartProcess">
            <a:avLst/>
          </a:prstGeom>
          <a:solidFill>
            <a:srgbClr val="6CCCE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Shape 75"/>
          <p:cNvSpPr txBox="1"/>
          <p:nvPr/>
        </p:nvSpPr>
        <p:spPr>
          <a:xfrm>
            <a:off x="152400" y="6524441"/>
            <a:ext cx="28956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2016 | Trilogy Education Services - All Rights Reserved</a:t>
            </a:r>
            <a:endParaRPr/>
          </a:p>
        </p:txBody>
      </p:sp>
      <p:pic>
        <p:nvPicPr>
          <p:cNvPr id="76" name="Shape 7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587138" y="6477000"/>
            <a:ext cx="412200" cy="31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9.xml"/><Relationship Id="rId4" Type="http://schemas.openxmlformats.org/officeDocument/2006/relationships/slideLayout" Target="../slideLayouts/slideLayout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theme" Target="../theme/theme3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0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55" r:id="rId4"/>
    <p:sldLayoutId id="2147483656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1" name="Shape 81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2" name="Shape 82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  <p:sldLayoutId id="2147483660" r:id="rId4"/>
    <p:sldLayoutId id="2147483661" r:id="rId5"/>
    <p:sldLayoutId id="2147483662" r:id="rId6"/>
    <p:sldLayoutId id="2147483663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slack.com/downloads/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457200" y="3029740"/>
            <a:ext cx="6381600" cy="704100"/>
          </a:xfrm>
          <a:prstGeom prst="rect">
            <a:avLst/>
          </a:prstGeom>
          <a:noFill/>
          <a:ln w="508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3400"/>
              <a:t>The Coding Bootcamp: Day 0</a:t>
            </a:r>
            <a:endParaRPr sz="3400"/>
          </a:p>
        </p:txBody>
      </p:sp>
    </p:spTree>
  </p:cSld>
  <p:clrMapOvr>
    <a:masterClrMapping/>
  </p:clrMapOvr>
  <p:transition>
    <p:fade thruBlk="1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5470500" cy="65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Some Cool Stuff I Made...</a:t>
            </a:r>
            <a:endParaRPr/>
          </a:p>
        </p:txBody>
      </p:sp>
      <p:pic>
        <p:nvPicPr>
          <p:cNvPr id="207" name="Shape 2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06400"/>
            <a:ext cx="8839199" cy="52777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 txBox="1">
            <a:spLocks noGrp="1"/>
          </p:cNvSpPr>
          <p:nvPr>
            <p:ph type="title"/>
          </p:nvPr>
        </p:nvSpPr>
        <p:spPr>
          <a:xfrm>
            <a:off x="457200" y="3029740"/>
            <a:ext cx="6381600" cy="704100"/>
          </a:xfrm>
          <a:prstGeom prst="rect">
            <a:avLst/>
          </a:prstGeom>
          <a:noFill/>
          <a:ln w="508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/>
              <a:t>Online Class Schedule</a:t>
            </a:r>
            <a:endParaRPr/>
          </a:p>
        </p:txBody>
      </p:sp>
    </p:spTree>
  </p:cSld>
  <p:clrMapOvr>
    <a:masterClrMapping/>
  </p:clrMapOvr>
  <p:transition>
    <p:fade thruBlk="1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8382000" cy="6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/>
              <a:t>Online Class</a:t>
            </a:r>
            <a:endParaRPr/>
          </a:p>
        </p:txBody>
      </p:sp>
      <p:sp>
        <p:nvSpPr>
          <p:cNvPr id="220" name="Shape 220"/>
          <p:cNvSpPr txBox="1"/>
          <p:nvPr/>
        </p:nvSpPr>
        <p:spPr>
          <a:xfrm>
            <a:off x="83250" y="1774800"/>
            <a:ext cx="8977500" cy="33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200">
              <a:solidFill>
                <a:schemeClr val="dk1"/>
              </a:solidFill>
            </a:endParaRPr>
          </a:p>
          <a:p>
            <a:pPr marL="22860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200" b="1">
                <a:solidFill>
                  <a:schemeClr val="dk1"/>
                </a:solidFill>
              </a:rPr>
              <a:t>Office Hours</a:t>
            </a:r>
            <a:r>
              <a:rPr lang="en-US" sz="3200">
                <a:solidFill>
                  <a:schemeClr val="dk1"/>
                </a:solidFill>
              </a:rPr>
              <a:t>: 5:45pm - 6:30pm</a:t>
            </a:r>
            <a:endParaRPr sz="3200">
              <a:solidFill>
                <a:schemeClr val="dk1"/>
              </a:solidFill>
            </a:endParaRPr>
          </a:p>
          <a:p>
            <a:pPr marL="22860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200">
              <a:solidFill>
                <a:schemeClr val="dk1"/>
              </a:solidFill>
            </a:endParaRPr>
          </a:p>
          <a:p>
            <a:pPr marL="22860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200" b="1">
                <a:solidFill>
                  <a:schemeClr val="dk1"/>
                </a:solidFill>
              </a:rPr>
              <a:t>Class</a:t>
            </a:r>
            <a:r>
              <a:rPr lang="en-US" sz="3200">
                <a:solidFill>
                  <a:schemeClr val="dk1"/>
                </a:solidFill>
              </a:rPr>
              <a:t>: 6:30pm - 9:30pm</a:t>
            </a:r>
            <a:endParaRPr sz="3200">
              <a:solidFill>
                <a:schemeClr val="dk1"/>
              </a:solidFill>
            </a:endParaRPr>
          </a:p>
          <a:p>
            <a:pPr marL="22860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200">
              <a:solidFill>
                <a:schemeClr val="dk1"/>
              </a:solidFill>
            </a:endParaRPr>
          </a:p>
          <a:p>
            <a:pPr marL="22860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200" b="1">
                <a:solidFill>
                  <a:schemeClr val="dk1"/>
                </a:solidFill>
              </a:rPr>
              <a:t>Office Hours</a:t>
            </a:r>
            <a:r>
              <a:rPr lang="en-US" sz="3200">
                <a:solidFill>
                  <a:schemeClr val="dk1"/>
                </a:solidFill>
              </a:rPr>
              <a:t>: 9:30pm - 10pm</a:t>
            </a:r>
            <a:endParaRPr sz="3200">
              <a:solidFill>
                <a:schemeClr val="dk1"/>
              </a:solidFill>
            </a:endParaRPr>
          </a:p>
        </p:txBody>
      </p:sp>
      <p:sp>
        <p:nvSpPr>
          <p:cNvPr id="221" name="Shape 221"/>
          <p:cNvSpPr txBox="1"/>
          <p:nvPr/>
        </p:nvSpPr>
        <p:spPr>
          <a:xfrm>
            <a:off x="2259450" y="1026700"/>
            <a:ext cx="4625100" cy="7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/>
              <a:t>Weekday</a:t>
            </a:r>
            <a:endParaRPr sz="3200" b="1"/>
          </a:p>
        </p:txBody>
      </p:sp>
    </p:spTree>
  </p:cSld>
  <p:clrMapOvr>
    <a:masterClrMapping/>
  </p:clrMapOvr>
  <p:transition>
    <p:fade thruBlk="1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8382000" cy="6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/>
              <a:t>Online Class</a:t>
            </a:r>
            <a:endParaRPr/>
          </a:p>
        </p:txBody>
      </p:sp>
      <p:sp>
        <p:nvSpPr>
          <p:cNvPr id="228" name="Shape 228"/>
          <p:cNvSpPr txBox="1"/>
          <p:nvPr/>
        </p:nvSpPr>
        <p:spPr>
          <a:xfrm>
            <a:off x="83250" y="1774800"/>
            <a:ext cx="8977500" cy="33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200">
              <a:solidFill>
                <a:schemeClr val="dk1"/>
              </a:solidFill>
            </a:endParaRPr>
          </a:p>
          <a:p>
            <a:pPr marL="22860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200" b="1">
                <a:solidFill>
                  <a:schemeClr val="dk1"/>
                </a:solidFill>
              </a:rPr>
              <a:t>Office Hours</a:t>
            </a:r>
            <a:r>
              <a:rPr lang="en-US" sz="3200">
                <a:solidFill>
                  <a:schemeClr val="dk1"/>
                </a:solidFill>
              </a:rPr>
              <a:t>: 9:15am - 10:00am</a:t>
            </a:r>
            <a:endParaRPr sz="3200">
              <a:solidFill>
                <a:schemeClr val="dk1"/>
              </a:solidFill>
            </a:endParaRPr>
          </a:p>
          <a:p>
            <a:pPr marL="22860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200">
              <a:solidFill>
                <a:schemeClr val="dk1"/>
              </a:solidFill>
            </a:endParaRPr>
          </a:p>
          <a:p>
            <a:pPr marL="22860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200" b="1">
                <a:solidFill>
                  <a:schemeClr val="dk1"/>
                </a:solidFill>
              </a:rPr>
              <a:t>Class</a:t>
            </a:r>
            <a:r>
              <a:rPr lang="en-US" sz="3200">
                <a:solidFill>
                  <a:schemeClr val="dk1"/>
                </a:solidFill>
              </a:rPr>
              <a:t>: 10:00am - 2:00pm</a:t>
            </a:r>
            <a:endParaRPr sz="3200">
              <a:solidFill>
                <a:schemeClr val="dk1"/>
              </a:solidFill>
            </a:endParaRPr>
          </a:p>
          <a:p>
            <a:pPr marL="22860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200">
              <a:solidFill>
                <a:schemeClr val="dk1"/>
              </a:solidFill>
            </a:endParaRPr>
          </a:p>
          <a:p>
            <a:pPr marL="22860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200" b="1">
                <a:solidFill>
                  <a:schemeClr val="dk1"/>
                </a:solidFill>
              </a:rPr>
              <a:t>Office Hours</a:t>
            </a:r>
            <a:r>
              <a:rPr lang="en-US" sz="3200">
                <a:solidFill>
                  <a:schemeClr val="dk1"/>
                </a:solidFill>
              </a:rPr>
              <a:t>: 2:00pm - 2:30pm</a:t>
            </a:r>
            <a:endParaRPr sz="3200">
              <a:solidFill>
                <a:schemeClr val="dk1"/>
              </a:solidFill>
            </a:endParaRPr>
          </a:p>
        </p:txBody>
      </p:sp>
      <p:sp>
        <p:nvSpPr>
          <p:cNvPr id="229" name="Shape 229"/>
          <p:cNvSpPr txBox="1"/>
          <p:nvPr/>
        </p:nvSpPr>
        <p:spPr>
          <a:xfrm>
            <a:off x="2259450" y="1026700"/>
            <a:ext cx="4625100" cy="7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/>
              <a:t>Weekend</a:t>
            </a:r>
            <a:endParaRPr sz="3200" b="1"/>
          </a:p>
        </p:txBody>
      </p:sp>
    </p:spTree>
  </p:cSld>
  <p:clrMapOvr>
    <a:masterClrMapping/>
  </p:clrMapOvr>
  <p:transition>
    <p:fade thruBlk="1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8382000" cy="6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/>
              <a:t>Online Class</a:t>
            </a:r>
            <a:endParaRPr/>
          </a:p>
        </p:txBody>
      </p:sp>
      <p:sp>
        <p:nvSpPr>
          <p:cNvPr id="236" name="Shape 236"/>
          <p:cNvSpPr txBox="1"/>
          <p:nvPr/>
        </p:nvSpPr>
        <p:spPr>
          <a:xfrm>
            <a:off x="83250" y="2625150"/>
            <a:ext cx="8977500" cy="16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200">
              <a:solidFill>
                <a:schemeClr val="dk1"/>
              </a:solidFill>
            </a:endParaRPr>
          </a:p>
          <a:p>
            <a:pPr marL="22860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200">
                <a:solidFill>
                  <a:schemeClr val="dk1"/>
                </a:solidFill>
              </a:rPr>
              <a:t>Office hours and class will be hosted on </a:t>
            </a:r>
            <a:r>
              <a:rPr lang="en-US" sz="3200" b="1">
                <a:solidFill>
                  <a:schemeClr val="dk1"/>
                </a:solidFill>
              </a:rPr>
              <a:t>Zoom</a:t>
            </a:r>
            <a:r>
              <a:rPr lang="en-US" sz="3200">
                <a:solidFill>
                  <a:schemeClr val="dk1"/>
                </a:solidFill>
              </a:rPr>
              <a:t>!</a:t>
            </a:r>
            <a:endParaRPr sz="3200">
              <a:solidFill>
                <a:schemeClr val="dk1"/>
              </a:solidFill>
            </a:endParaRPr>
          </a:p>
        </p:txBody>
      </p:sp>
    </p:spTree>
  </p:cSld>
  <p:clrMapOvr>
    <a:masterClrMapping/>
  </p:clrMapOvr>
  <p:transition>
    <p:fade thruBlk="1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 txBox="1">
            <a:spLocks noGrp="1"/>
          </p:cNvSpPr>
          <p:nvPr>
            <p:ph type="title"/>
          </p:nvPr>
        </p:nvSpPr>
        <p:spPr>
          <a:xfrm>
            <a:off x="457200" y="3029740"/>
            <a:ext cx="6381600" cy="704100"/>
          </a:xfrm>
          <a:prstGeom prst="rect">
            <a:avLst/>
          </a:prstGeom>
          <a:noFill/>
          <a:ln w="508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/>
              <a:t>Tools for Fools</a:t>
            </a:r>
            <a:endParaRPr/>
          </a:p>
        </p:txBody>
      </p:sp>
    </p:spTree>
  </p:cSld>
  <p:clrMapOvr>
    <a:masterClrMapping/>
  </p:clrMapOvr>
  <p:transition>
    <p:fade thruBlk="1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8382000" cy="6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/>
              <a:t>Online Class</a:t>
            </a:r>
            <a:endParaRPr/>
          </a:p>
        </p:txBody>
      </p:sp>
      <p:sp>
        <p:nvSpPr>
          <p:cNvPr id="249" name="Shape 249"/>
          <p:cNvSpPr txBox="1"/>
          <p:nvPr/>
        </p:nvSpPr>
        <p:spPr>
          <a:xfrm>
            <a:off x="83250" y="1670100"/>
            <a:ext cx="8977500" cy="35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200">
              <a:solidFill>
                <a:schemeClr val="dk1"/>
              </a:solidFill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200">
                <a:solidFill>
                  <a:schemeClr val="dk1"/>
                </a:solidFill>
              </a:rPr>
              <a:t>Slack</a:t>
            </a:r>
            <a:endParaRPr sz="3200">
              <a:solidFill>
                <a:schemeClr val="dk1"/>
              </a:solidFill>
            </a:endParaRPr>
          </a:p>
          <a:p>
            <a:pPr marL="22860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200">
              <a:solidFill>
                <a:schemeClr val="dk1"/>
              </a:solidFill>
            </a:endParaRPr>
          </a:p>
          <a:p>
            <a:pPr marL="22860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200">
                <a:solidFill>
                  <a:schemeClr val="dk1"/>
                </a:solidFill>
              </a:rPr>
              <a:t>Zoom</a:t>
            </a:r>
            <a:endParaRPr sz="3200">
              <a:solidFill>
                <a:schemeClr val="dk1"/>
              </a:solidFill>
            </a:endParaRPr>
          </a:p>
          <a:p>
            <a:pPr marL="22860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200">
              <a:solidFill>
                <a:schemeClr val="dk1"/>
              </a:solidFill>
            </a:endParaRPr>
          </a:p>
          <a:p>
            <a:pPr marL="22860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200">
                <a:solidFill>
                  <a:schemeClr val="dk1"/>
                </a:solidFill>
              </a:rPr>
              <a:t>Visual Studio Code</a:t>
            </a:r>
            <a:endParaRPr sz="3200">
              <a:solidFill>
                <a:schemeClr val="dk1"/>
              </a:solidFill>
            </a:endParaRPr>
          </a:p>
        </p:txBody>
      </p:sp>
    </p:spTree>
  </p:cSld>
  <p:clrMapOvr>
    <a:masterClrMapping/>
  </p:clrMapOvr>
  <p:transition>
    <p:fade thruBlk="1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 txBox="1">
            <a:spLocks noGrp="1"/>
          </p:cNvSpPr>
          <p:nvPr>
            <p:ph type="title"/>
          </p:nvPr>
        </p:nvSpPr>
        <p:spPr>
          <a:xfrm>
            <a:off x="457200" y="3029740"/>
            <a:ext cx="6381600" cy="704100"/>
          </a:xfrm>
          <a:prstGeom prst="rect">
            <a:avLst/>
          </a:prstGeom>
          <a:noFill/>
          <a:ln w="508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/>
              <a:t>Slack Desktop Client</a:t>
            </a:r>
            <a:endParaRPr/>
          </a:p>
        </p:txBody>
      </p:sp>
    </p:spTree>
  </p:cSld>
  <p:clrMapOvr>
    <a:masterClrMapping/>
  </p:clrMapOvr>
  <p:transition>
    <p:fade thruBlk="1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5470500" cy="65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Slack Desktop Client</a:t>
            </a:r>
            <a:endParaRPr/>
          </a:p>
        </p:txBody>
      </p:sp>
      <p:sp>
        <p:nvSpPr>
          <p:cNvPr id="262" name="Shape 262"/>
          <p:cNvSpPr txBox="1"/>
          <p:nvPr/>
        </p:nvSpPr>
        <p:spPr>
          <a:xfrm>
            <a:off x="1493925" y="2145600"/>
            <a:ext cx="6055800" cy="25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</a:rPr>
              <a:t>Everyone take a moment to download the Slack Desktop App if you haven’t already!</a:t>
            </a:r>
            <a:endParaRPr sz="2800">
              <a:solidFill>
                <a:schemeClr val="dk1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800">
              <a:solidFill>
                <a:schemeClr val="dk1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 u="sng">
                <a:solidFill>
                  <a:schemeClr val="hlink"/>
                </a:solidFill>
                <a:hlinkClick r:id="rId3"/>
              </a:rPr>
              <a:t>https://slack.com/downloads/</a:t>
            </a:r>
            <a:endParaRPr sz="2800" u="sng">
              <a:solidFill>
                <a:schemeClr val="hlink"/>
              </a:solidFill>
              <a:hlinkClick r:id="rId3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 txBox="1">
            <a:spLocks noGrp="1"/>
          </p:cNvSpPr>
          <p:nvPr>
            <p:ph type="title"/>
          </p:nvPr>
        </p:nvSpPr>
        <p:spPr>
          <a:xfrm>
            <a:off x="457200" y="3029740"/>
            <a:ext cx="6381600" cy="704100"/>
          </a:xfrm>
          <a:prstGeom prst="rect">
            <a:avLst/>
          </a:prstGeom>
          <a:noFill/>
          <a:ln w="508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/>
              <a:t>Slack</a:t>
            </a:r>
            <a:endParaRPr/>
          </a:p>
        </p:txBody>
      </p:sp>
    </p:spTree>
  </p:cSld>
  <p:clrMapOvr>
    <a:masterClrMapping/>
  </p:clrMapOvr>
  <p:transition>
    <p:fade thruBlk="1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5470500" cy="65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Before We Begin...</a:t>
            </a:r>
            <a:endParaRPr/>
          </a:p>
        </p:txBody>
      </p:sp>
      <p:sp>
        <p:nvSpPr>
          <p:cNvPr id="142" name="Shape 142"/>
          <p:cNvSpPr txBox="1"/>
          <p:nvPr/>
        </p:nvSpPr>
        <p:spPr>
          <a:xfrm>
            <a:off x="70175" y="3102000"/>
            <a:ext cx="9013500" cy="6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Just a few notes about Zoom before we begin...</a:t>
            </a:r>
            <a:endParaRPr sz="30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8382000" cy="6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Slack Channels</a:t>
            </a:r>
            <a:endParaRPr/>
          </a:p>
        </p:txBody>
      </p:sp>
      <p:sp>
        <p:nvSpPr>
          <p:cNvPr id="275" name="Shape 275"/>
          <p:cNvSpPr txBox="1"/>
          <p:nvPr/>
        </p:nvSpPr>
        <p:spPr>
          <a:xfrm>
            <a:off x="83250" y="897150"/>
            <a:ext cx="8977500" cy="55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 b="1">
                <a:solidFill>
                  <a:schemeClr val="dk1"/>
                </a:solidFill>
              </a:rPr>
              <a:t>#01-zoom-rooms</a:t>
            </a:r>
            <a:endParaRPr sz="2800" b="1">
              <a:solidFill>
                <a:schemeClr val="dk1"/>
              </a:solidFill>
            </a:endParaRPr>
          </a:p>
        </p:txBody>
      </p:sp>
      <p:pic>
        <p:nvPicPr>
          <p:cNvPr id="276" name="Shape 2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3299" y="1693800"/>
            <a:ext cx="6037402" cy="3879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hape 282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8382000" cy="6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/>
              <a:t>#01-zoom-rooms</a:t>
            </a:r>
            <a:endParaRPr/>
          </a:p>
        </p:txBody>
      </p:sp>
      <p:sp>
        <p:nvSpPr>
          <p:cNvPr id="283" name="Shape 283"/>
          <p:cNvSpPr txBox="1"/>
          <p:nvPr/>
        </p:nvSpPr>
        <p:spPr>
          <a:xfrm>
            <a:off x="79500" y="1630800"/>
            <a:ext cx="8977500" cy="35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200">
              <a:solidFill>
                <a:schemeClr val="dk1"/>
              </a:solidFill>
            </a:endParaRPr>
          </a:p>
          <a:p>
            <a:pPr marL="22860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200" b="1">
                <a:solidFill>
                  <a:schemeClr val="dk1"/>
                </a:solidFill>
              </a:rPr>
              <a:t>Links for Online Class</a:t>
            </a:r>
            <a:r>
              <a:rPr lang="en-US" sz="3200">
                <a:solidFill>
                  <a:schemeClr val="dk1"/>
                </a:solidFill>
              </a:rPr>
              <a:t>:</a:t>
            </a:r>
            <a:endParaRPr sz="3200">
              <a:solidFill>
                <a:schemeClr val="dk1"/>
              </a:solidFill>
            </a:endParaRPr>
          </a:p>
          <a:p>
            <a:pPr marL="22860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200">
              <a:solidFill>
                <a:schemeClr val="dk1"/>
              </a:solidFill>
            </a:endParaRPr>
          </a:p>
          <a:p>
            <a:pPr marL="22860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200">
                <a:solidFill>
                  <a:schemeClr val="dk1"/>
                </a:solidFill>
              </a:rPr>
              <a:t>Main Room</a:t>
            </a:r>
            <a:endParaRPr sz="3200">
              <a:solidFill>
                <a:schemeClr val="dk1"/>
              </a:solidFill>
            </a:endParaRPr>
          </a:p>
          <a:p>
            <a:pPr marL="22860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200">
              <a:solidFill>
                <a:schemeClr val="dk1"/>
              </a:solidFill>
            </a:endParaRPr>
          </a:p>
          <a:p>
            <a:pPr marL="22860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200">
                <a:solidFill>
                  <a:schemeClr val="dk1"/>
                </a:solidFill>
              </a:rPr>
              <a:t>Tech Support Room</a:t>
            </a:r>
            <a:endParaRPr sz="3200">
              <a:solidFill>
                <a:schemeClr val="dk1"/>
              </a:solidFill>
            </a:endParaRPr>
          </a:p>
        </p:txBody>
      </p:sp>
    </p:spTree>
  </p:cSld>
  <p:clrMapOvr>
    <a:masterClrMapping/>
  </p:clrMapOvr>
  <p:transition>
    <p:fade thruBlk="1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8382000" cy="6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Slack Channels</a:t>
            </a:r>
            <a:endParaRPr/>
          </a:p>
        </p:txBody>
      </p:sp>
      <p:sp>
        <p:nvSpPr>
          <p:cNvPr id="290" name="Shape 290"/>
          <p:cNvSpPr txBox="1"/>
          <p:nvPr/>
        </p:nvSpPr>
        <p:spPr>
          <a:xfrm>
            <a:off x="83250" y="897150"/>
            <a:ext cx="8977500" cy="55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 b="1">
                <a:solidFill>
                  <a:schemeClr val="dk1"/>
                </a:solidFill>
              </a:rPr>
              <a:t>#02-class-activities</a:t>
            </a:r>
            <a:endParaRPr sz="2800" b="1">
              <a:solidFill>
                <a:schemeClr val="dk1"/>
              </a:solidFill>
            </a:endParaRPr>
          </a:p>
        </p:txBody>
      </p:sp>
      <p:pic>
        <p:nvPicPr>
          <p:cNvPr id="291" name="Shape 2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2236" y="1782625"/>
            <a:ext cx="6279523" cy="4028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hape 297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8382000" cy="6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/>
              <a:t>#02-class-activities</a:t>
            </a:r>
            <a:endParaRPr/>
          </a:p>
        </p:txBody>
      </p:sp>
      <p:sp>
        <p:nvSpPr>
          <p:cNvPr id="298" name="Shape 298"/>
          <p:cNvSpPr txBox="1"/>
          <p:nvPr/>
        </p:nvSpPr>
        <p:spPr>
          <a:xfrm>
            <a:off x="83250" y="2357700"/>
            <a:ext cx="8977500" cy="214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200">
              <a:solidFill>
                <a:schemeClr val="dk1"/>
              </a:solidFill>
            </a:endParaRPr>
          </a:p>
          <a:p>
            <a:pPr marL="22860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200">
                <a:solidFill>
                  <a:schemeClr val="dk1"/>
                </a:solidFill>
              </a:rPr>
              <a:t>Activity files you’ll work on during class will be posted in </a:t>
            </a:r>
            <a:r>
              <a:rPr lang="en-US" sz="3200" b="1">
                <a:solidFill>
                  <a:schemeClr val="dk1"/>
                </a:solidFill>
              </a:rPr>
              <a:t>#02-class-activities</a:t>
            </a:r>
            <a:r>
              <a:rPr lang="en-US" sz="3200">
                <a:solidFill>
                  <a:schemeClr val="dk1"/>
                </a:solidFill>
              </a:rPr>
              <a:t>.</a:t>
            </a:r>
            <a:endParaRPr sz="3200">
              <a:solidFill>
                <a:schemeClr val="dk1"/>
              </a:solidFill>
            </a:endParaRPr>
          </a:p>
        </p:txBody>
      </p:sp>
    </p:spTree>
  </p:cSld>
  <p:clrMapOvr>
    <a:masterClrMapping/>
  </p:clrMapOvr>
  <p:transition>
    <p:fade thruBlk="1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8382000" cy="6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Slack Channels</a:t>
            </a:r>
            <a:endParaRPr/>
          </a:p>
        </p:txBody>
      </p:sp>
      <p:sp>
        <p:nvSpPr>
          <p:cNvPr id="305" name="Shape 305"/>
          <p:cNvSpPr txBox="1"/>
          <p:nvPr/>
        </p:nvSpPr>
        <p:spPr>
          <a:xfrm>
            <a:off x="83250" y="897150"/>
            <a:ext cx="8977500" cy="55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 b="1">
                <a:solidFill>
                  <a:schemeClr val="dk1"/>
                </a:solidFill>
              </a:rPr>
              <a:t>#03-tech-support</a:t>
            </a:r>
            <a:endParaRPr sz="2800" b="1">
              <a:solidFill>
                <a:schemeClr val="dk1"/>
              </a:solidFill>
            </a:endParaRPr>
          </a:p>
        </p:txBody>
      </p:sp>
      <p:pic>
        <p:nvPicPr>
          <p:cNvPr id="306" name="Shape 3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1450" y="1840875"/>
            <a:ext cx="6548701" cy="420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8382000" cy="6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/>
              <a:t>#03-tech-support</a:t>
            </a:r>
            <a:endParaRPr/>
          </a:p>
        </p:txBody>
      </p:sp>
      <p:sp>
        <p:nvSpPr>
          <p:cNvPr id="313" name="Shape 313"/>
          <p:cNvSpPr txBox="1"/>
          <p:nvPr/>
        </p:nvSpPr>
        <p:spPr>
          <a:xfrm>
            <a:off x="83250" y="2094750"/>
            <a:ext cx="8977500" cy="266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200">
              <a:solidFill>
                <a:schemeClr val="dk1"/>
              </a:solidFill>
            </a:endParaRPr>
          </a:p>
          <a:p>
            <a:pPr marL="22860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200" b="1">
                <a:solidFill>
                  <a:schemeClr val="dk1"/>
                </a:solidFill>
              </a:rPr>
              <a:t>Technical difficulties? Post in #03-tech-support!</a:t>
            </a:r>
            <a:endParaRPr sz="3200" b="1">
              <a:solidFill>
                <a:schemeClr val="dk1"/>
              </a:solidFill>
            </a:endParaRPr>
          </a:p>
          <a:p>
            <a:pPr marL="22860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200">
              <a:solidFill>
                <a:schemeClr val="dk1"/>
              </a:solidFill>
            </a:endParaRPr>
          </a:p>
          <a:p>
            <a:pPr marL="22860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200">
                <a:solidFill>
                  <a:schemeClr val="dk1"/>
                </a:solidFill>
              </a:rPr>
              <a:t>Your instructional staff &amp; classmates can help.</a:t>
            </a:r>
            <a:endParaRPr sz="3200">
              <a:solidFill>
                <a:schemeClr val="dk1"/>
              </a:solidFill>
            </a:endParaRPr>
          </a:p>
        </p:txBody>
      </p:sp>
    </p:spTree>
  </p:cSld>
  <p:clrMapOvr>
    <a:masterClrMapping/>
  </p:clrMapOvr>
  <p:transition>
    <p:fade thruBlk="1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8382000" cy="6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Slack Channels</a:t>
            </a:r>
            <a:endParaRPr/>
          </a:p>
        </p:txBody>
      </p:sp>
      <p:sp>
        <p:nvSpPr>
          <p:cNvPr id="320" name="Shape 320"/>
          <p:cNvSpPr txBox="1"/>
          <p:nvPr/>
        </p:nvSpPr>
        <p:spPr>
          <a:xfrm>
            <a:off x="83250" y="897150"/>
            <a:ext cx="8977500" cy="55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 b="1">
                <a:solidFill>
                  <a:schemeClr val="dk1"/>
                </a:solidFill>
              </a:rPr>
              <a:t>#04-ask-the-class</a:t>
            </a:r>
            <a:endParaRPr sz="2800" b="1">
              <a:solidFill>
                <a:schemeClr val="dk1"/>
              </a:solidFill>
            </a:endParaRPr>
          </a:p>
        </p:txBody>
      </p:sp>
      <p:pic>
        <p:nvPicPr>
          <p:cNvPr id="321" name="Shape 3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1100" y="1693800"/>
            <a:ext cx="6801800" cy="4378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Shape 327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8382000" cy="6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#04-ask-the-class</a:t>
            </a:r>
            <a:endParaRPr/>
          </a:p>
        </p:txBody>
      </p:sp>
      <p:sp>
        <p:nvSpPr>
          <p:cNvPr id="328" name="Shape 328"/>
          <p:cNvSpPr txBox="1"/>
          <p:nvPr/>
        </p:nvSpPr>
        <p:spPr>
          <a:xfrm>
            <a:off x="83250" y="1783200"/>
            <a:ext cx="8977500" cy="32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200">
              <a:solidFill>
                <a:schemeClr val="dk1"/>
              </a:solidFill>
            </a:endParaRPr>
          </a:p>
          <a:p>
            <a:pPr marL="22860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200" b="1">
                <a:solidFill>
                  <a:schemeClr val="dk1"/>
                </a:solidFill>
              </a:rPr>
              <a:t>Post questions about activities, homework, and projects in #04-ask-the-class.</a:t>
            </a:r>
            <a:endParaRPr sz="3200" b="1">
              <a:solidFill>
                <a:schemeClr val="dk1"/>
              </a:solidFill>
            </a:endParaRPr>
          </a:p>
          <a:p>
            <a:pPr marL="22860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200">
              <a:solidFill>
                <a:schemeClr val="dk1"/>
              </a:solidFill>
            </a:endParaRPr>
          </a:p>
          <a:p>
            <a:pPr marL="22860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200">
                <a:solidFill>
                  <a:schemeClr val="dk1"/>
                </a:solidFill>
              </a:rPr>
              <a:t>Your instructional staff &amp; classmates can help.</a:t>
            </a:r>
            <a:endParaRPr sz="3200">
              <a:solidFill>
                <a:schemeClr val="dk1"/>
              </a:solidFill>
            </a:endParaRPr>
          </a:p>
        </p:txBody>
      </p:sp>
    </p:spTree>
  </p:cSld>
  <p:clrMapOvr>
    <a:masterClrMapping/>
  </p:clrMapOvr>
  <p:transition>
    <p:fade thruBlk="1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Shape 334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8382000" cy="6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Slack Channels</a:t>
            </a:r>
            <a:endParaRPr/>
          </a:p>
        </p:txBody>
      </p:sp>
      <p:sp>
        <p:nvSpPr>
          <p:cNvPr id="335" name="Shape 335"/>
          <p:cNvSpPr txBox="1"/>
          <p:nvPr/>
        </p:nvSpPr>
        <p:spPr>
          <a:xfrm>
            <a:off x="83250" y="897150"/>
            <a:ext cx="8977500" cy="55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 b="1">
                <a:solidFill>
                  <a:schemeClr val="dk1"/>
                </a:solidFill>
              </a:rPr>
              <a:t>#05-shout-outs</a:t>
            </a:r>
            <a:endParaRPr sz="2800" b="1">
              <a:solidFill>
                <a:schemeClr val="dk1"/>
              </a:solidFill>
            </a:endParaRPr>
          </a:p>
        </p:txBody>
      </p:sp>
      <p:pic>
        <p:nvPicPr>
          <p:cNvPr id="336" name="Shape 3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3600" y="1601450"/>
            <a:ext cx="6936776" cy="4444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Shape 342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8382000" cy="6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#05-shout-outs</a:t>
            </a:r>
            <a:endParaRPr/>
          </a:p>
        </p:txBody>
      </p:sp>
      <p:sp>
        <p:nvSpPr>
          <p:cNvPr id="343" name="Shape 343"/>
          <p:cNvSpPr txBox="1"/>
          <p:nvPr/>
        </p:nvSpPr>
        <p:spPr>
          <a:xfrm>
            <a:off x="83250" y="2444100"/>
            <a:ext cx="8977500" cy="19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200" b="1">
                <a:solidFill>
                  <a:schemeClr val="dk1"/>
                </a:solidFill>
              </a:rPr>
              <a:t>Does someone deserve a virtual high five?</a:t>
            </a:r>
            <a:endParaRPr sz="3200" b="1">
              <a:solidFill>
                <a:schemeClr val="dk1"/>
              </a:solidFill>
            </a:endParaRPr>
          </a:p>
          <a:p>
            <a:pPr marL="22860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200">
              <a:solidFill>
                <a:schemeClr val="dk1"/>
              </a:solidFill>
            </a:endParaRPr>
          </a:p>
          <a:p>
            <a:pPr marL="22860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200">
                <a:solidFill>
                  <a:schemeClr val="dk1"/>
                </a:solidFill>
              </a:rPr>
              <a:t>Post it in </a:t>
            </a:r>
            <a:r>
              <a:rPr lang="en-US" sz="3200" b="1">
                <a:solidFill>
                  <a:schemeClr val="dk1"/>
                </a:solidFill>
              </a:rPr>
              <a:t>#05-shout-outs</a:t>
            </a:r>
            <a:r>
              <a:rPr lang="en-US" sz="3200">
                <a:solidFill>
                  <a:schemeClr val="dk1"/>
                </a:solidFill>
              </a:rPr>
              <a:t> so we can celebrate each other.</a:t>
            </a:r>
            <a:endParaRPr sz="3200">
              <a:solidFill>
                <a:schemeClr val="dk1"/>
              </a:solidFill>
            </a:endParaRPr>
          </a:p>
        </p:txBody>
      </p:sp>
    </p:spTree>
  </p:cSld>
  <p:clrMapOvr>
    <a:masterClrMapping/>
  </p:clrMapOvr>
  <p:transition>
    <p:fade thruBlk="1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8382000" cy="6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User Controls are located at the bottom of your Zoom</a:t>
            </a:r>
            <a:endParaRPr/>
          </a:p>
        </p:txBody>
      </p:sp>
      <p:pic>
        <p:nvPicPr>
          <p:cNvPr id="149" name="Shape 1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1386" y="774025"/>
            <a:ext cx="7788824" cy="5309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Shape 349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8382000" cy="6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Slack Channels</a:t>
            </a:r>
            <a:endParaRPr/>
          </a:p>
        </p:txBody>
      </p:sp>
      <p:sp>
        <p:nvSpPr>
          <p:cNvPr id="350" name="Shape 350"/>
          <p:cNvSpPr txBox="1"/>
          <p:nvPr/>
        </p:nvSpPr>
        <p:spPr>
          <a:xfrm>
            <a:off x="83250" y="897150"/>
            <a:ext cx="8977500" cy="55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 b="1">
                <a:solidFill>
                  <a:schemeClr val="dk1"/>
                </a:solidFill>
              </a:rPr>
              <a:t>#general</a:t>
            </a:r>
            <a:endParaRPr sz="2800" b="1">
              <a:solidFill>
                <a:schemeClr val="dk1"/>
              </a:solidFill>
            </a:endParaRPr>
          </a:p>
        </p:txBody>
      </p:sp>
      <p:pic>
        <p:nvPicPr>
          <p:cNvPr id="351" name="Shape 3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4307" y="1693800"/>
            <a:ext cx="6785219" cy="43523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Shape 357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8382000" cy="6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#general</a:t>
            </a:r>
            <a:endParaRPr/>
          </a:p>
        </p:txBody>
      </p:sp>
      <p:sp>
        <p:nvSpPr>
          <p:cNvPr id="358" name="Shape 358"/>
          <p:cNvSpPr txBox="1"/>
          <p:nvPr/>
        </p:nvSpPr>
        <p:spPr>
          <a:xfrm>
            <a:off x="83250" y="3029250"/>
            <a:ext cx="8977500" cy="11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200">
                <a:solidFill>
                  <a:schemeClr val="dk1"/>
                </a:solidFill>
              </a:rPr>
              <a:t>General</a:t>
            </a:r>
            <a:r>
              <a:rPr lang="en-US" sz="3200" b="1">
                <a:solidFill>
                  <a:schemeClr val="dk1"/>
                </a:solidFill>
              </a:rPr>
              <a:t> </a:t>
            </a:r>
            <a:r>
              <a:rPr lang="en-US" sz="3200">
                <a:solidFill>
                  <a:schemeClr val="dk1"/>
                </a:solidFill>
              </a:rPr>
              <a:t>class announcements are posted in </a:t>
            </a:r>
            <a:r>
              <a:rPr lang="en-US" sz="3200" b="1">
                <a:solidFill>
                  <a:schemeClr val="dk1"/>
                </a:solidFill>
              </a:rPr>
              <a:t>#general</a:t>
            </a:r>
            <a:r>
              <a:rPr lang="en-US" sz="3200">
                <a:solidFill>
                  <a:schemeClr val="dk1"/>
                </a:solidFill>
              </a:rPr>
              <a:t>.</a:t>
            </a:r>
            <a:endParaRPr sz="3200">
              <a:solidFill>
                <a:schemeClr val="dk1"/>
              </a:solidFill>
            </a:endParaRPr>
          </a:p>
        </p:txBody>
      </p:sp>
    </p:spTree>
  </p:cSld>
  <p:clrMapOvr>
    <a:masterClrMapping/>
  </p:clrMapOvr>
  <p:transition>
    <p:fade thruBlk="1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Shape 364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8382000" cy="6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Slack Channels</a:t>
            </a:r>
            <a:endParaRPr/>
          </a:p>
        </p:txBody>
      </p:sp>
      <p:sp>
        <p:nvSpPr>
          <p:cNvPr id="365" name="Shape 365"/>
          <p:cNvSpPr txBox="1"/>
          <p:nvPr/>
        </p:nvSpPr>
        <p:spPr>
          <a:xfrm>
            <a:off x="83250" y="897150"/>
            <a:ext cx="8977500" cy="55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 b="1">
                <a:solidFill>
                  <a:schemeClr val="dk1"/>
                </a:solidFill>
              </a:rPr>
              <a:t>#random</a:t>
            </a:r>
            <a:endParaRPr sz="2800" b="1">
              <a:solidFill>
                <a:schemeClr val="dk1"/>
              </a:solidFill>
            </a:endParaRPr>
          </a:p>
        </p:txBody>
      </p:sp>
      <p:pic>
        <p:nvPicPr>
          <p:cNvPr id="366" name="Shape 3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5488" y="1639150"/>
            <a:ext cx="6733025" cy="4312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Shape 372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8382000" cy="6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#random</a:t>
            </a:r>
            <a:endParaRPr/>
          </a:p>
        </p:txBody>
      </p:sp>
      <p:sp>
        <p:nvSpPr>
          <p:cNvPr id="373" name="Shape 373"/>
          <p:cNvSpPr txBox="1"/>
          <p:nvPr/>
        </p:nvSpPr>
        <p:spPr>
          <a:xfrm>
            <a:off x="83250" y="2990100"/>
            <a:ext cx="8977500" cy="8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200" b="1">
                <a:solidFill>
                  <a:schemeClr val="dk1"/>
                </a:solidFill>
              </a:rPr>
              <a:t>#random...Just </a:t>
            </a:r>
            <a:r>
              <a:rPr lang="en-US" sz="3200">
                <a:solidFill>
                  <a:schemeClr val="dk1"/>
                </a:solidFill>
              </a:rPr>
              <a:t>like it sounds...</a:t>
            </a:r>
            <a:endParaRPr sz="3200">
              <a:solidFill>
                <a:schemeClr val="dk1"/>
              </a:solidFill>
            </a:endParaRPr>
          </a:p>
        </p:txBody>
      </p:sp>
    </p:spTree>
  </p:cSld>
  <p:clrMapOvr>
    <a:masterClrMapping/>
  </p:clrMapOvr>
  <p:transition>
    <p:fade thruBlk="1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Shape 379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8382000" cy="6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Last, but not least...</a:t>
            </a:r>
            <a:endParaRPr/>
          </a:p>
        </p:txBody>
      </p:sp>
      <p:sp>
        <p:nvSpPr>
          <p:cNvPr id="380" name="Shape 380"/>
          <p:cNvSpPr txBox="1"/>
          <p:nvPr/>
        </p:nvSpPr>
        <p:spPr>
          <a:xfrm>
            <a:off x="83250" y="2533650"/>
            <a:ext cx="89775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200">
                <a:solidFill>
                  <a:schemeClr val="dk1"/>
                </a:solidFill>
              </a:rPr>
              <a:t>Add your </a:t>
            </a:r>
            <a:r>
              <a:rPr lang="en-US" sz="3200" b="1">
                <a:solidFill>
                  <a:schemeClr val="dk1"/>
                </a:solidFill>
              </a:rPr>
              <a:t>real name</a:t>
            </a:r>
            <a:r>
              <a:rPr lang="en-US" sz="3200">
                <a:solidFill>
                  <a:schemeClr val="dk1"/>
                </a:solidFill>
              </a:rPr>
              <a:t>, and </a:t>
            </a:r>
            <a:r>
              <a:rPr lang="en-US" sz="3200" b="1">
                <a:solidFill>
                  <a:schemeClr val="dk1"/>
                </a:solidFill>
              </a:rPr>
              <a:t>picture</a:t>
            </a:r>
            <a:r>
              <a:rPr lang="en-US" sz="3200">
                <a:solidFill>
                  <a:schemeClr val="dk1"/>
                </a:solidFill>
              </a:rPr>
              <a:t> to Slack, it will help everyone start memorizing each other’s names and faces!</a:t>
            </a:r>
            <a:endParaRPr sz="3200">
              <a:solidFill>
                <a:schemeClr val="dk1"/>
              </a:solidFill>
            </a:endParaRPr>
          </a:p>
        </p:txBody>
      </p:sp>
    </p:spTree>
  </p:cSld>
  <p:clrMapOvr>
    <a:masterClrMapping/>
  </p:clrMapOvr>
  <p:transition>
    <p:fade thruBlk="1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Shape 386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5470500" cy="65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Slack Profile</a:t>
            </a:r>
            <a:endParaRPr/>
          </a:p>
        </p:txBody>
      </p:sp>
      <p:pic>
        <p:nvPicPr>
          <p:cNvPr id="387" name="Shape 3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06400"/>
            <a:ext cx="8839200" cy="552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Shape 393"/>
          <p:cNvSpPr txBox="1">
            <a:spLocks noGrp="1"/>
          </p:cNvSpPr>
          <p:nvPr>
            <p:ph type="title"/>
          </p:nvPr>
        </p:nvSpPr>
        <p:spPr>
          <a:xfrm>
            <a:off x="457200" y="3029740"/>
            <a:ext cx="6381600" cy="704100"/>
          </a:xfrm>
          <a:prstGeom prst="rect">
            <a:avLst/>
          </a:prstGeom>
          <a:noFill/>
          <a:ln w="508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/>
              <a:t>Zoom</a:t>
            </a:r>
            <a:endParaRPr/>
          </a:p>
        </p:txBody>
      </p:sp>
    </p:spTree>
  </p:cSld>
  <p:clrMapOvr>
    <a:masterClrMapping/>
  </p:clrMapOvr>
  <p:transition>
    <p:fade thruBlk="1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Shape 399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8382000" cy="6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Sign up for a personal Zoom account at Zoom.us</a:t>
            </a:r>
            <a:endParaRPr/>
          </a:p>
        </p:txBody>
      </p:sp>
      <p:pic>
        <p:nvPicPr>
          <p:cNvPr id="400" name="Shape 4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06400"/>
            <a:ext cx="8839200" cy="552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Shape 406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8382000" cy="6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Sign up for a personal Zoom account at Zoom.us</a:t>
            </a:r>
            <a:endParaRPr/>
          </a:p>
        </p:txBody>
      </p:sp>
      <p:sp>
        <p:nvSpPr>
          <p:cNvPr id="407" name="Shape 407"/>
          <p:cNvSpPr txBox="1"/>
          <p:nvPr/>
        </p:nvSpPr>
        <p:spPr>
          <a:xfrm>
            <a:off x="83250" y="2814300"/>
            <a:ext cx="8977500" cy="122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200">
                <a:solidFill>
                  <a:schemeClr val="dk1"/>
                </a:solidFill>
              </a:rPr>
              <a:t>You can use your personal ID to meet with classmates outside of class hours (40 min max)</a:t>
            </a:r>
            <a:endParaRPr sz="3200">
              <a:solidFill>
                <a:schemeClr val="dk1"/>
              </a:solidFill>
            </a:endParaRPr>
          </a:p>
        </p:txBody>
      </p:sp>
    </p:spTree>
  </p:cSld>
  <p:clrMapOvr>
    <a:masterClrMapping/>
  </p:clrMapOvr>
  <p:transition>
    <p:fade thruBlk="1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Shape 413"/>
          <p:cNvSpPr txBox="1">
            <a:spLocks noGrp="1"/>
          </p:cNvSpPr>
          <p:nvPr>
            <p:ph type="title"/>
          </p:nvPr>
        </p:nvSpPr>
        <p:spPr>
          <a:xfrm>
            <a:off x="457200" y="3029740"/>
            <a:ext cx="6381600" cy="704100"/>
          </a:xfrm>
          <a:prstGeom prst="rect">
            <a:avLst/>
          </a:prstGeom>
          <a:noFill/>
          <a:ln w="508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/>
              <a:t>Zoom Client Settings</a:t>
            </a:r>
            <a:endParaRPr/>
          </a:p>
        </p:txBody>
      </p:sp>
    </p:spTree>
  </p:cSld>
  <p:clrMapOvr>
    <a:masterClrMapping/>
  </p:clrMapOvr>
  <p:transition>
    <p:fade thruBlk="1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8382000" cy="6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Microphone and Camera Settings</a:t>
            </a:r>
            <a:endParaRPr/>
          </a:p>
        </p:txBody>
      </p:sp>
      <p:sp>
        <p:nvSpPr>
          <p:cNvPr id="156" name="Shape 156"/>
          <p:cNvSpPr txBox="1"/>
          <p:nvPr/>
        </p:nvSpPr>
        <p:spPr>
          <a:xfrm>
            <a:off x="83250" y="850950"/>
            <a:ext cx="8977500" cy="8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200" b="1">
                <a:solidFill>
                  <a:schemeClr val="dk1"/>
                </a:solidFill>
              </a:rPr>
              <a:t>Mute yourself </a:t>
            </a:r>
            <a:r>
              <a:rPr lang="en-US" sz="3200">
                <a:solidFill>
                  <a:schemeClr val="dk1"/>
                </a:solidFill>
              </a:rPr>
              <a:t>unless you’re speaking</a:t>
            </a:r>
            <a:endParaRPr sz="3200">
              <a:solidFill>
                <a:schemeClr val="dk1"/>
              </a:solidFill>
            </a:endParaRPr>
          </a:p>
        </p:txBody>
      </p:sp>
      <p:sp>
        <p:nvSpPr>
          <p:cNvPr id="157" name="Shape 157"/>
          <p:cNvSpPr txBox="1"/>
          <p:nvPr/>
        </p:nvSpPr>
        <p:spPr>
          <a:xfrm>
            <a:off x="83250" y="4889550"/>
            <a:ext cx="8977500" cy="11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200" b="1">
                <a:solidFill>
                  <a:schemeClr val="dk1"/>
                </a:solidFill>
              </a:rPr>
              <a:t>Leave video on</a:t>
            </a:r>
            <a:r>
              <a:rPr lang="en-US" sz="3200">
                <a:solidFill>
                  <a:schemeClr val="dk1"/>
                </a:solidFill>
              </a:rPr>
              <a:t> during class so the instructor can see you! </a:t>
            </a:r>
            <a:endParaRPr sz="3200">
              <a:solidFill>
                <a:schemeClr val="dk1"/>
              </a:solidFill>
            </a:endParaRPr>
          </a:p>
        </p:txBody>
      </p:sp>
      <p:pic>
        <p:nvPicPr>
          <p:cNvPr id="158" name="Shape 158" descr="mute-video-on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47975" y="2677925"/>
            <a:ext cx="3448050" cy="106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Shape 419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8382000" cy="6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Zoom Client Settings</a:t>
            </a:r>
            <a:endParaRPr/>
          </a:p>
        </p:txBody>
      </p:sp>
      <p:sp>
        <p:nvSpPr>
          <p:cNvPr id="420" name="Shape 420"/>
          <p:cNvSpPr txBox="1"/>
          <p:nvPr/>
        </p:nvSpPr>
        <p:spPr>
          <a:xfrm>
            <a:off x="83250" y="2429850"/>
            <a:ext cx="8977500" cy="199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 b="1">
                <a:solidFill>
                  <a:schemeClr val="dk1"/>
                </a:solidFill>
              </a:rPr>
              <a:t>Make sure you’re logged into your new zoom account!</a:t>
            </a:r>
            <a:endParaRPr sz="2800" b="1">
              <a:solidFill>
                <a:schemeClr val="dk1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800" b="1">
              <a:solidFill>
                <a:schemeClr val="dk1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>
                <a:solidFill>
                  <a:schemeClr val="dk1"/>
                </a:solidFill>
              </a:rPr>
              <a:t>Next, click “Zoom -&gt; Preferences”</a:t>
            </a:r>
            <a:endParaRPr sz="2800">
              <a:solidFill>
                <a:schemeClr val="dk1"/>
              </a:solidFill>
            </a:endParaRPr>
          </a:p>
          <a:p>
            <a:pPr marL="22860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200">
              <a:solidFill>
                <a:schemeClr val="dk1"/>
              </a:solidFill>
            </a:endParaRPr>
          </a:p>
        </p:txBody>
      </p:sp>
    </p:spTree>
  </p:cSld>
  <p:clrMapOvr>
    <a:masterClrMapping/>
  </p:clrMapOvr>
  <p:transition>
    <p:fade thruBlk="1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Shape 426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8382000" cy="6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Zoom Client Settings</a:t>
            </a:r>
            <a:endParaRPr/>
          </a:p>
        </p:txBody>
      </p:sp>
      <p:pic>
        <p:nvPicPr>
          <p:cNvPr id="427" name="Shape 4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27675" y="2145700"/>
            <a:ext cx="3288650" cy="3699725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Shape 428"/>
          <p:cNvSpPr txBox="1"/>
          <p:nvPr/>
        </p:nvSpPr>
        <p:spPr>
          <a:xfrm>
            <a:off x="230600" y="912400"/>
            <a:ext cx="8692800" cy="123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 b="1">
                <a:solidFill>
                  <a:schemeClr val="dk1"/>
                </a:solidFill>
              </a:rPr>
              <a:t>Video tab:</a:t>
            </a:r>
            <a:r>
              <a:rPr lang="en-US" sz="2800">
                <a:solidFill>
                  <a:schemeClr val="dk1"/>
                </a:solidFill>
              </a:rPr>
              <a:t> Check "</a:t>
            </a:r>
            <a:r>
              <a:rPr lang="en-US" sz="2800" i="1">
                <a:solidFill>
                  <a:schemeClr val="dk1"/>
                </a:solidFill>
              </a:rPr>
              <a:t>Always display participants name on their video</a:t>
            </a:r>
            <a:r>
              <a:rPr lang="en-US" sz="2800">
                <a:solidFill>
                  <a:schemeClr val="dk1"/>
                </a:solidFill>
              </a:rPr>
              <a:t>"</a:t>
            </a:r>
            <a:endParaRPr sz="2800">
              <a:solidFill>
                <a:schemeClr val="dk1"/>
              </a:solidFill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9" name="Shape 429"/>
          <p:cNvSpPr txBox="1"/>
          <p:nvPr/>
        </p:nvSpPr>
        <p:spPr>
          <a:xfrm>
            <a:off x="2948575" y="2515225"/>
            <a:ext cx="3259500" cy="1865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>
    <p:fade thruBlk="1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Shape 435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8382000" cy="6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Zoom Client Settings</a:t>
            </a:r>
            <a:endParaRPr/>
          </a:p>
        </p:txBody>
      </p:sp>
      <p:pic>
        <p:nvPicPr>
          <p:cNvPr id="436" name="Shape 4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0263" y="2637700"/>
            <a:ext cx="5111076" cy="3291525"/>
          </a:xfrm>
          <a:prstGeom prst="rect">
            <a:avLst/>
          </a:prstGeom>
          <a:noFill/>
          <a:ln>
            <a:noFill/>
          </a:ln>
        </p:spPr>
      </p:pic>
      <p:sp>
        <p:nvSpPr>
          <p:cNvPr id="437" name="Shape 437"/>
          <p:cNvSpPr txBox="1"/>
          <p:nvPr/>
        </p:nvSpPr>
        <p:spPr>
          <a:xfrm>
            <a:off x="110300" y="892350"/>
            <a:ext cx="8883300" cy="16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 b="1">
                <a:solidFill>
                  <a:schemeClr val="dk1"/>
                </a:solidFill>
              </a:rPr>
              <a:t>General:</a:t>
            </a:r>
            <a:endParaRPr sz="2800" b="1">
              <a:solidFill>
                <a:schemeClr val="dk1"/>
              </a:solidFill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>
                <a:solidFill>
                  <a:schemeClr val="dk1"/>
                </a:solidFill>
              </a:rPr>
              <a:t>- Check "</a:t>
            </a:r>
            <a:r>
              <a:rPr lang="en-US" sz="2800" i="1">
                <a:solidFill>
                  <a:schemeClr val="dk1"/>
                </a:solidFill>
              </a:rPr>
              <a:t>Use Dual Monitors</a:t>
            </a:r>
            <a:r>
              <a:rPr lang="en-US" sz="2800">
                <a:solidFill>
                  <a:schemeClr val="dk1"/>
                </a:solidFill>
              </a:rPr>
              <a:t>" and</a:t>
            </a:r>
            <a:endParaRPr sz="2800">
              <a:solidFill>
                <a:schemeClr val="dk1"/>
              </a:solidFill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>
                <a:solidFill>
                  <a:schemeClr val="dk1"/>
                </a:solidFill>
              </a:rPr>
              <a:t>- Uncheck “</a:t>
            </a:r>
            <a:r>
              <a:rPr lang="en-US" sz="2800" i="1">
                <a:solidFill>
                  <a:schemeClr val="dk1"/>
                </a:solidFill>
              </a:rPr>
              <a:t>Full screen auto upon entering meeting</a:t>
            </a:r>
            <a:r>
              <a:rPr lang="en-US" sz="2800">
                <a:solidFill>
                  <a:schemeClr val="dk1"/>
                </a:solidFill>
              </a:rPr>
              <a:t>”</a:t>
            </a:r>
            <a:endParaRPr sz="2800">
              <a:solidFill>
                <a:schemeClr val="dk1"/>
              </a:solidFill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>
    <p:fade thruBlk="1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Shape 443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8382000" cy="6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Zoom Client Settings</a:t>
            </a:r>
            <a:endParaRPr/>
          </a:p>
        </p:txBody>
      </p:sp>
      <p:pic>
        <p:nvPicPr>
          <p:cNvPr id="444" name="Shape 4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91975" y="2370500"/>
            <a:ext cx="3760050" cy="3905975"/>
          </a:xfrm>
          <a:prstGeom prst="rect">
            <a:avLst/>
          </a:prstGeom>
          <a:noFill/>
          <a:ln>
            <a:noFill/>
          </a:ln>
        </p:spPr>
      </p:pic>
      <p:sp>
        <p:nvSpPr>
          <p:cNvPr id="445" name="Shape 445"/>
          <p:cNvSpPr txBox="1"/>
          <p:nvPr/>
        </p:nvSpPr>
        <p:spPr>
          <a:xfrm>
            <a:off x="110300" y="882325"/>
            <a:ext cx="8913300" cy="9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 b="1">
                <a:solidFill>
                  <a:schemeClr val="dk1"/>
                </a:solidFill>
              </a:rPr>
              <a:t>Accessibility:</a:t>
            </a:r>
            <a:r>
              <a:rPr lang="en-US" sz="2800">
                <a:solidFill>
                  <a:schemeClr val="dk1"/>
                </a:solidFill>
              </a:rPr>
              <a:t> Check “</a:t>
            </a:r>
            <a:r>
              <a:rPr lang="en-US" sz="2800" i="1">
                <a:solidFill>
                  <a:schemeClr val="dk1"/>
                </a:solidFill>
              </a:rPr>
              <a:t>Always show meeting controls</a:t>
            </a:r>
            <a:r>
              <a:rPr lang="en-US" sz="2800">
                <a:solidFill>
                  <a:schemeClr val="dk1"/>
                </a:solidFill>
              </a:rPr>
              <a:t>”</a:t>
            </a:r>
            <a:endParaRPr sz="2800">
              <a:solidFill>
                <a:schemeClr val="dk1"/>
              </a:solidFill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>
    <p:fade thruBlk="1"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Shape 451"/>
          <p:cNvSpPr txBox="1">
            <a:spLocks noGrp="1"/>
          </p:cNvSpPr>
          <p:nvPr>
            <p:ph type="title"/>
          </p:nvPr>
        </p:nvSpPr>
        <p:spPr>
          <a:xfrm>
            <a:off x="457200" y="3029740"/>
            <a:ext cx="6381600" cy="704100"/>
          </a:xfrm>
          <a:prstGeom prst="rect">
            <a:avLst/>
          </a:prstGeom>
          <a:noFill/>
          <a:ln w="508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/>
              <a:t>Features</a:t>
            </a:r>
            <a:endParaRPr/>
          </a:p>
        </p:txBody>
      </p:sp>
    </p:spTree>
  </p:cSld>
  <p:clrMapOvr>
    <a:masterClrMapping/>
  </p:clrMapOvr>
  <p:transition>
    <p:fade thruBlk="1"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Shape 457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8382000" cy="6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Use Gallery View to see all your classmates!</a:t>
            </a:r>
            <a:endParaRPr/>
          </a:p>
        </p:txBody>
      </p:sp>
      <p:pic>
        <p:nvPicPr>
          <p:cNvPr id="458" name="Shape 4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0125" y="1167425"/>
            <a:ext cx="8323750" cy="4523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Shape 464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8382000" cy="6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Use Gallery View to see all your classmates!</a:t>
            </a:r>
            <a:endParaRPr/>
          </a:p>
        </p:txBody>
      </p:sp>
      <p:sp>
        <p:nvSpPr>
          <p:cNvPr id="465" name="Shape 465"/>
          <p:cNvSpPr txBox="1"/>
          <p:nvPr/>
        </p:nvSpPr>
        <p:spPr>
          <a:xfrm>
            <a:off x="1333500" y="2877600"/>
            <a:ext cx="6116100" cy="11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dk1"/>
                </a:solidFill>
              </a:rPr>
              <a:t>Try it! </a:t>
            </a:r>
            <a:r>
              <a:rPr lang="en-US" sz="2800">
                <a:solidFill>
                  <a:schemeClr val="dk1"/>
                </a:solidFill>
              </a:rPr>
              <a:t>Switch between “Speaker View” and “Gallery View” on Zoom! </a:t>
            </a:r>
            <a:endParaRPr/>
          </a:p>
        </p:txBody>
      </p:sp>
    </p:spTree>
  </p:cSld>
  <p:clrMapOvr>
    <a:masterClrMapping/>
  </p:clrMapOvr>
  <p:transition>
    <p:fade thruBlk="1"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Shape 471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8382000" cy="6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Instructor shares screen during lecture</a:t>
            </a:r>
            <a:endParaRPr/>
          </a:p>
        </p:txBody>
      </p:sp>
      <p:pic>
        <p:nvPicPr>
          <p:cNvPr id="472" name="Shape 472" descr="instructor-share-screen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399" y="905201"/>
            <a:ext cx="8839202" cy="5199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Shape 478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8382000" cy="6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Instructor shares screen during lecture</a:t>
            </a:r>
            <a:endParaRPr/>
          </a:p>
        </p:txBody>
      </p:sp>
      <p:sp>
        <p:nvSpPr>
          <p:cNvPr id="479" name="Shape 479"/>
          <p:cNvSpPr txBox="1"/>
          <p:nvPr/>
        </p:nvSpPr>
        <p:spPr>
          <a:xfrm>
            <a:off x="220575" y="2877600"/>
            <a:ext cx="8622600" cy="11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Move the Participants tab to your other monitor to avoid covering the shared screen! </a:t>
            </a:r>
            <a:endParaRPr sz="3000"/>
          </a:p>
        </p:txBody>
      </p:sp>
    </p:spTree>
  </p:cSld>
  <p:clrMapOvr>
    <a:masterClrMapping/>
  </p:clrMapOvr>
  <p:transition>
    <p:fade thruBlk="1"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Shape 485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8382000" cy="6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Students can share while asking / answering questions</a:t>
            </a:r>
            <a:endParaRPr/>
          </a:p>
        </p:txBody>
      </p:sp>
      <p:pic>
        <p:nvPicPr>
          <p:cNvPr id="486" name="Shape 4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06400"/>
            <a:ext cx="8839200" cy="552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8382000" cy="6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Participant Window &amp; Raise Hand</a:t>
            </a:r>
            <a:endParaRPr/>
          </a:p>
        </p:txBody>
      </p:sp>
      <p:sp>
        <p:nvSpPr>
          <p:cNvPr id="173" name="Shape 173"/>
          <p:cNvSpPr txBox="1"/>
          <p:nvPr/>
        </p:nvSpPr>
        <p:spPr>
          <a:xfrm>
            <a:off x="83250" y="2179800"/>
            <a:ext cx="8977500" cy="24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200">
                <a:solidFill>
                  <a:schemeClr val="dk1"/>
                </a:solidFill>
              </a:rPr>
              <a:t>Click </a:t>
            </a:r>
            <a:r>
              <a:rPr lang="en-US" sz="3200" b="1">
                <a:solidFill>
                  <a:schemeClr val="dk1"/>
                </a:solidFill>
              </a:rPr>
              <a:t>“Participants” </a:t>
            </a:r>
            <a:r>
              <a:rPr lang="en-US" sz="3200">
                <a:solidFill>
                  <a:schemeClr val="dk1"/>
                </a:solidFill>
              </a:rPr>
              <a:t>button to open menu, you’ll see a </a:t>
            </a:r>
            <a:r>
              <a:rPr lang="en-US" sz="3200" b="1">
                <a:solidFill>
                  <a:schemeClr val="dk1"/>
                </a:solidFill>
              </a:rPr>
              <a:t>“Raise Hand”</a:t>
            </a:r>
            <a:r>
              <a:rPr lang="en-US" sz="3200">
                <a:solidFill>
                  <a:schemeClr val="dk1"/>
                </a:solidFill>
              </a:rPr>
              <a:t> button here</a:t>
            </a:r>
            <a:endParaRPr sz="3200">
              <a:solidFill>
                <a:schemeClr val="dk1"/>
              </a:solidFill>
            </a:endParaRPr>
          </a:p>
          <a:p>
            <a:pPr marL="22860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200">
              <a:solidFill>
                <a:schemeClr val="dk1"/>
              </a:solidFill>
            </a:endParaRPr>
          </a:p>
          <a:p>
            <a:pPr marL="22860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200">
                <a:solidFill>
                  <a:schemeClr val="dk1"/>
                </a:solidFill>
              </a:rPr>
              <a:t>You can also </a:t>
            </a:r>
            <a:r>
              <a:rPr lang="en-US" sz="3200" b="1">
                <a:solidFill>
                  <a:schemeClr val="dk1"/>
                </a:solidFill>
              </a:rPr>
              <a:t>“Lower Hand” </a:t>
            </a:r>
            <a:r>
              <a:rPr lang="en-US" sz="3200">
                <a:solidFill>
                  <a:schemeClr val="dk1"/>
                </a:solidFill>
              </a:rPr>
              <a:t>after raising in this menu</a:t>
            </a:r>
            <a:endParaRPr sz="3200">
              <a:solidFill>
                <a:schemeClr val="dk1"/>
              </a:solidFill>
            </a:endParaRPr>
          </a:p>
        </p:txBody>
      </p:sp>
      <p:sp>
        <p:nvSpPr>
          <p:cNvPr id="174" name="Shape 174"/>
          <p:cNvSpPr txBox="1"/>
          <p:nvPr/>
        </p:nvSpPr>
        <p:spPr>
          <a:xfrm>
            <a:off x="83250" y="4889550"/>
            <a:ext cx="8977500" cy="11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200">
              <a:solidFill>
                <a:schemeClr val="dk1"/>
              </a:solidFill>
            </a:endParaRPr>
          </a:p>
        </p:txBody>
      </p:sp>
      <p:sp>
        <p:nvSpPr>
          <p:cNvPr id="175" name="Shape 175"/>
          <p:cNvSpPr txBox="1"/>
          <p:nvPr/>
        </p:nvSpPr>
        <p:spPr>
          <a:xfrm>
            <a:off x="4282700" y="4055050"/>
            <a:ext cx="7341900" cy="85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>
    <p:fade thruBlk="1"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Shape 492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8382000" cy="6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Students can share while asking / answering questions</a:t>
            </a:r>
            <a:endParaRPr/>
          </a:p>
        </p:txBody>
      </p:sp>
      <p:sp>
        <p:nvSpPr>
          <p:cNvPr id="493" name="Shape 493"/>
          <p:cNvSpPr txBox="1"/>
          <p:nvPr/>
        </p:nvSpPr>
        <p:spPr>
          <a:xfrm>
            <a:off x="80200" y="3022950"/>
            <a:ext cx="8993700" cy="81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200" b="1">
                <a:solidFill>
                  <a:schemeClr val="dk1"/>
                </a:solidFill>
              </a:rPr>
              <a:t>Try it! </a:t>
            </a:r>
            <a:r>
              <a:rPr lang="en-US" sz="3200">
                <a:solidFill>
                  <a:schemeClr val="dk1"/>
                </a:solidFill>
              </a:rPr>
              <a:t>Share your screen with the class!</a:t>
            </a:r>
            <a:endParaRPr sz="3200">
              <a:solidFill>
                <a:schemeClr val="dk1"/>
              </a:solidFill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>
    <p:fade thruBlk="1"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Shape 499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8382000" cy="6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Moving to group zoom room for activities</a:t>
            </a:r>
            <a:endParaRPr/>
          </a:p>
        </p:txBody>
      </p:sp>
      <p:sp>
        <p:nvSpPr>
          <p:cNvPr id="500" name="Shape 500"/>
          <p:cNvSpPr txBox="1"/>
          <p:nvPr/>
        </p:nvSpPr>
        <p:spPr>
          <a:xfrm>
            <a:off x="49850" y="2875650"/>
            <a:ext cx="9051000" cy="110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/>
              <a:t>For group activities, you will receive a prompt to move into your breakout room.</a:t>
            </a:r>
            <a:endParaRPr sz="3200"/>
          </a:p>
        </p:txBody>
      </p:sp>
    </p:spTree>
  </p:cSld>
  <p:clrMapOvr>
    <a:masterClrMapping/>
  </p:clrMapOvr>
  <p:transition>
    <p:fade thruBlk="1"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Shape 506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8382000" cy="6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Moving to group zoom room for activities</a:t>
            </a:r>
            <a:endParaRPr/>
          </a:p>
        </p:txBody>
      </p:sp>
      <p:pic>
        <p:nvPicPr>
          <p:cNvPr id="507" name="Shape 5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06400"/>
            <a:ext cx="8839200" cy="552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Shape 513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6192300" cy="65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Moving to group zoom room for activities</a:t>
            </a:r>
            <a:endParaRPr/>
          </a:p>
        </p:txBody>
      </p:sp>
      <p:sp>
        <p:nvSpPr>
          <p:cNvPr id="514" name="Shape 514"/>
          <p:cNvSpPr txBox="1"/>
          <p:nvPr/>
        </p:nvSpPr>
        <p:spPr>
          <a:xfrm>
            <a:off x="220575" y="2215800"/>
            <a:ext cx="8542500" cy="24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Join your breakout rooms when the prompt shows up! </a:t>
            </a:r>
            <a:endParaRPr sz="3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/>
          </a:p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Say “Hi” to your group mates and I’ll bring everyone back!</a:t>
            </a:r>
            <a:endParaRPr sz="300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Shape 520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5470500" cy="65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Broadcast Messages</a:t>
            </a:r>
            <a:endParaRPr/>
          </a:p>
        </p:txBody>
      </p:sp>
      <p:sp>
        <p:nvSpPr>
          <p:cNvPr id="521" name="Shape 521"/>
          <p:cNvSpPr txBox="1"/>
          <p:nvPr/>
        </p:nvSpPr>
        <p:spPr>
          <a:xfrm>
            <a:off x="59800" y="837325"/>
            <a:ext cx="9021000" cy="9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/>
              <a:t>Be on the lookout for Broadcast Messages from the instructor while in breakout rooms! </a:t>
            </a:r>
            <a:endParaRPr sz="2800"/>
          </a:p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endParaRPr sz="2800"/>
          </a:p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endParaRPr sz="2800"/>
          </a:p>
        </p:txBody>
      </p:sp>
      <p:pic>
        <p:nvPicPr>
          <p:cNvPr id="522" name="Shape 5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0350" y="1913850"/>
            <a:ext cx="7479900" cy="420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Shape 528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8382000" cy="6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Anonymous Polls: How was that last activity?</a:t>
            </a:r>
            <a:endParaRPr/>
          </a:p>
        </p:txBody>
      </p:sp>
      <p:pic>
        <p:nvPicPr>
          <p:cNvPr id="529" name="Shape 529" descr="polling-featur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563" y="1036199"/>
            <a:ext cx="8912875" cy="493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Shape 535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8382000" cy="6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Anonymous Polls: How was that last activity?</a:t>
            </a:r>
            <a:endParaRPr/>
          </a:p>
        </p:txBody>
      </p:sp>
      <p:sp>
        <p:nvSpPr>
          <p:cNvPr id="536" name="Shape 536"/>
          <p:cNvSpPr txBox="1"/>
          <p:nvPr/>
        </p:nvSpPr>
        <p:spPr>
          <a:xfrm>
            <a:off x="110300" y="2631900"/>
            <a:ext cx="8883300" cy="15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</a:rPr>
              <a:t>Let’s practice!</a:t>
            </a:r>
            <a:endParaRPr sz="3200">
              <a:solidFill>
                <a:schemeClr val="dk1"/>
              </a:solidFill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200">
              <a:solidFill>
                <a:schemeClr val="dk1"/>
              </a:solidFill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200" b="1">
                <a:solidFill>
                  <a:schemeClr val="dk1"/>
                </a:solidFill>
              </a:rPr>
              <a:t>Take this poll to see how we’re doing so far!</a:t>
            </a:r>
            <a:endParaRPr sz="3200" b="1">
              <a:solidFill>
                <a:schemeClr val="dk1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>
    <p:fade thruBlk="1"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Shape 542"/>
          <p:cNvSpPr txBox="1">
            <a:spLocks noGrp="1"/>
          </p:cNvSpPr>
          <p:nvPr>
            <p:ph type="title"/>
          </p:nvPr>
        </p:nvSpPr>
        <p:spPr>
          <a:xfrm>
            <a:off x="457200" y="3029740"/>
            <a:ext cx="6381600" cy="704100"/>
          </a:xfrm>
          <a:prstGeom prst="rect">
            <a:avLst/>
          </a:prstGeom>
          <a:noFill/>
          <a:ln w="508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/>
              <a:t>Visual Studio Code</a:t>
            </a:r>
            <a:endParaRPr/>
          </a:p>
        </p:txBody>
      </p:sp>
    </p:spTree>
  </p:cSld>
  <p:clrMapOvr>
    <a:masterClrMapping/>
  </p:clrMapOvr>
  <p:transition>
    <p:fade thruBlk="1"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Shape 548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8382000" cy="6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Pre-work should have asked you to install VS Code</a:t>
            </a:r>
            <a:endParaRPr/>
          </a:p>
        </p:txBody>
      </p:sp>
      <p:sp>
        <p:nvSpPr>
          <p:cNvPr id="549" name="Shape 549"/>
          <p:cNvSpPr txBox="1"/>
          <p:nvPr/>
        </p:nvSpPr>
        <p:spPr>
          <a:xfrm>
            <a:off x="83250" y="850950"/>
            <a:ext cx="8977500" cy="122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200">
                <a:solidFill>
                  <a:schemeClr val="dk1"/>
                </a:solidFill>
              </a:rPr>
              <a:t>Visual Studio Code is an editor for our code</a:t>
            </a:r>
            <a:endParaRPr sz="3200">
              <a:solidFill>
                <a:schemeClr val="dk1"/>
              </a:solidFill>
            </a:endParaRPr>
          </a:p>
        </p:txBody>
      </p:sp>
      <p:pic>
        <p:nvPicPr>
          <p:cNvPr id="550" name="Shape 5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8500" y="1425325"/>
            <a:ext cx="6087573" cy="4882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Shape 556"/>
          <p:cNvSpPr txBox="1">
            <a:spLocks noGrp="1"/>
          </p:cNvSpPr>
          <p:nvPr>
            <p:ph type="title"/>
          </p:nvPr>
        </p:nvSpPr>
        <p:spPr>
          <a:xfrm>
            <a:off x="457200" y="3029740"/>
            <a:ext cx="6381600" cy="704100"/>
          </a:xfrm>
          <a:prstGeom prst="rect">
            <a:avLst/>
          </a:prstGeom>
          <a:noFill/>
          <a:ln w="508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3400"/>
              <a:t>VS Code Installation Check</a:t>
            </a:r>
            <a:endParaRPr sz="3400"/>
          </a:p>
        </p:txBody>
      </p:sp>
    </p:spTree>
  </p:cSld>
  <p:clrMapOvr>
    <a:masterClrMapping/>
  </p:clrMapOvr>
  <p:transition>
    <p:fade thruBlk="1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5470500" cy="65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Participant Window &amp; Raise Hand</a:t>
            </a:r>
            <a:endParaRPr/>
          </a:p>
        </p:txBody>
      </p:sp>
      <p:pic>
        <p:nvPicPr>
          <p:cNvPr id="182" name="Shape 1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06400"/>
            <a:ext cx="8839200" cy="497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Shape 562"/>
          <p:cNvSpPr txBox="1">
            <a:spLocks noGrp="1"/>
          </p:cNvSpPr>
          <p:nvPr>
            <p:ph type="title"/>
          </p:nvPr>
        </p:nvSpPr>
        <p:spPr>
          <a:xfrm>
            <a:off x="457200" y="3029740"/>
            <a:ext cx="6381600" cy="704100"/>
          </a:xfrm>
          <a:prstGeom prst="rect">
            <a:avLst/>
          </a:prstGeom>
          <a:noFill/>
          <a:ln w="508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/>
              <a:t>Get Your Screens Right...</a:t>
            </a:r>
            <a:endParaRPr/>
          </a:p>
        </p:txBody>
      </p:sp>
    </p:spTree>
  </p:cSld>
  <p:clrMapOvr>
    <a:masterClrMapping/>
  </p:clrMapOvr>
  <p:transition>
    <p:fade thruBlk="1"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Shape 568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5470500" cy="6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/>
              <a:t>Get Your Screens Right...</a:t>
            </a:r>
            <a:endParaRPr/>
          </a:p>
        </p:txBody>
      </p:sp>
      <p:sp>
        <p:nvSpPr>
          <p:cNvPr id="569" name="Shape 569"/>
          <p:cNvSpPr/>
          <p:nvPr/>
        </p:nvSpPr>
        <p:spPr>
          <a:xfrm>
            <a:off x="266700" y="924825"/>
            <a:ext cx="8610600" cy="54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chemeClr val="dk1"/>
                </a:solidFill>
              </a:rPr>
              <a:t>Before every class:</a:t>
            </a:r>
            <a:endParaRPr sz="3000">
              <a:solidFill>
                <a:schemeClr val="dk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1"/>
              </a:solidFill>
            </a:endParaRPr>
          </a:p>
          <a:p>
            <a:pPr marL="457200" marR="0" lvl="0" indent="-495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</a:pPr>
            <a:r>
              <a:rPr lang="en-US" sz="3000">
                <a:solidFill>
                  <a:schemeClr val="dk1"/>
                </a:solidFill>
              </a:rPr>
              <a:t>Open Slack</a:t>
            </a:r>
            <a:endParaRPr sz="3000">
              <a:solidFill>
                <a:schemeClr val="dk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1"/>
              </a:solidFill>
            </a:endParaRPr>
          </a:p>
          <a:p>
            <a:pPr marL="457200" lvl="0" indent="-4953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</a:pPr>
            <a:r>
              <a:rPr lang="en-US" sz="3000">
                <a:solidFill>
                  <a:schemeClr val="dk1"/>
                </a:solidFill>
              </a:rPr>
              <a:t>Open Zoom Main Room</a:t>
            </a:r>
            <a:endParaRPr sz="3000">
              <a:solidFill>
                <a:schemeClr val="dk1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1"/>
              </a:solidFill>
            </a:endParaRPr>
          </a:p>
          <a:p>
            <a:pPr marL="457200" lvl="0" indent="-4953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</a:pPr>
            <a:r>
              <a:rPr lang="en-US" sz="3000">
                <a:solidFill>
                  <a:schemeClr val="dk1"/>
                </a:solidFill>
              </a:rPr>
              <a:t>Open Bootcampspot, mark attendance</a:t>
            </a:r>
            <a:endParaRPr sz="3000">
              <a:solidFill>
                <a:schemeClr val="dk1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1"/>
              </a:solidFill>
            </a:endParaRPr>
          </a:p>
          <a:p>
            <a:pPr marL="457200" marR="0" lvl="0" indent="-495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</a:pPr>
            <a:r>
              <a:rPr lang="en-US" sz="3000">
                <a:solidFill>
                  <a:schemeClr val="dk1"/>
                </a:solidFill>
              </a:rPr>
              <a:t>Open VS Code, get ready to learn!</a:t>
            </a:r>
            <a:endParaRPr sz="3000">
              <a:solidFill>
                <a:schemeClr val="dk1"/>
              </a:solidFill>
            </a:endParaRPr>
          </a:p>
        </p:txBody>
      </p:sp>
    </p:spTree>
  </p:cSld>
  <p:clrMapOvr>
    <a:masterClrMapping/>
  </p:clrMapOvr>
  <p:transition>
    <p:fade thruBlk="1"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Shape 575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5470500" cy="6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/>
              <a:t>Get Your Screens Right...</a:t>
            </a:r>
            <a:endParaRPr/>
          </a:p>
        </p:txBody>
      </p:sp>
      <p:sp>
        <p:nvSpPr>
          <p:cNvPr id="576" name="Shape 576"/>
          <p:cNvSpPr/>
          <p:nvPr/>
        </p:nvSpPr>
        <p:spPr>
          <a:xfrm>
            <a:off x="266700" y="896375"/>
            <a:ext cx="8610600" cy="547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chemeClr val="dk1"/>
                </a:solidFill>
              </a:rPr>
              <a:t>Screen 1 (Projector):</a:t>
            </a:r>
            <a:endParaRPr sz="3000" b="1">
              <a:solidFill>
                <a:schemeClr val="dk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1"/>
              </a:solidFill>
            </a:endParaRPr>
          </a:p>
          <a:p>
            <a:pPr marL="457200" marR="0" lvl="0" indent="-495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</a:pPr>
            <a:r>
              <a:rPr lang="en-US" sz="3000">
                <a:solidFill>
                  <a:schemeClr val="dk1"/>
                </a:solidFill>
              </a:rPr>
              <a:t>Zoom</a:t>
            </a:r>
            <a:endParaRPr sz="3000">
              <a:solidFill>
                <a:schemeClr val="dk1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dk1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 b="1">
                <a:solidFill>
                  <a:schemeClr val="dk1"/>
                </a:solidFill>
              </a:rPr>
              <a:t>Screen 2 (Workspace):</a:t>
            </a:r>
            <a:endParaRPr sz="3000">
              <a:solidFill>
                <a:schemeClr val="dk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1"/>
              </a:solidFill>
            </a:endParaRPr>
          </a:p>
          <a:p>
            <a:pPr marL="457200" lvl="0" indent="-4953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</a:pPr>
            <a:r>
              <a:rPr lang="en-US" sz="3000">
                <a:solidFill>
                  <a:schemeClr val="dk1"/>
                </a:solidFill>
              </a:rPr>
              <a:t>Slack</a:t>
            </a:r>
            <a:endParaRPr sz="3000">
              <a:solidFill>
                <a:schemeClr val="dk1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1"/>
              </a:solidFill>
            </a:endParaRPr>
          </a:p>
          <a:p>
            <a:pPr marL="457200" marR="0" lvl="0" indent="-495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</a:pPr>
            <a:r>
              <a:rPr lang="en-US" sz="3000">
                <a:solidFill>
                  <a:schemeClr val="dk1"/>
                </a:solidFill>
              </a:rPr>
              <a:t>VS Code</a:t>
            </a:r>
            <a:endParaRPr sz="3000">
              <a:solidFill>
                <a:schemeClr val="dk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1"/>
              </a:solidFill>
            </a:endParaRPr>
          </a:p>
          <a:p>
            <a:pPr marL="457200" marR="0" lvl="0" indent="-495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</a:pPr>
            <a:r>
              <a:rPr lang="en-US" sz="3000">
                <a:solidFill>
                  <a:schemeClr val="dk1"/>
                </a:solidFill>
              </a:rPr>
              <a:t>Bootcampspot </a:t>
            </a:r>
            <a:endParaRPr sz="3000">
              <a:solidFill>
                <a:schemeClr val="dk1"/>
              </a:solidFill>
            </a:endParaRPr>
          </a:p>
        </p:txBody>
      </p:sp>
    </p:spTree>
  </p:cSld>
  <p:clrMapOvr>
    <a:masterClrMapping/>
  </p:clrMapOvr>
  <p:transition>
    <p:fade thruBlk="1"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Shape 582"/>
          <p:cNvSpPr txBox="1">
            <a:spLocks noGrp="1"/>
          </p:cNvSpPr>
          <p:nvPr>
            <p:ph type="title"/>
          </p:nvPr>
        </p:nvSpPr>
        <p:spPr>
          <a:xfrm>
            <a:off x="457200" y="3029740"/>
            <a:ext cx="6381600" cy="704100"/>
          </a:xfrm>
          <a:prstGeom prst="rect">
            <a:avLst/>
          </a:prstGeom>
          <a:noFill/>
          <a:ln w="508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/>
              <a:t>Break Time!</a:t>
            </a:r>
            <a:endParaRPr/>
          </a:p>
        </p:txBody>
      </p:sp>
    </p:spTree>
  </p:cSld>
  <p:clrMapOvr>
    <a:masterClrMapping/>
  </p:clrMapOvr>
  <p:transition>
    <p:fade thruBlk="1"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Shape 588"/>
          <p:cNvSpPr txBox="1">
            <a:spLocks noGrp="1"/>
          </p:cNvSpPr>
          <p:nvPr>
            <p:ph type="title"/>
          </p:nvPr>
        </p:nvSpPr>
        <p:spPr>
          <a:xfrm>
            <a:off x="457200" y="3029740"/>
            <a:ext cx="6381600" cy="704100"/>
          </a:xfrm>
          <a:prstGeom prst="rect">
            <a:avLst/>
          </a:prstGeom>
          <a:noFill/>
          <a:ln w="508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/>
              <a:t>Let’s Get into the Pre-work!</a:t>
            </a:r>
            <a:endParaRPr/>
          </a:p>
        </p:txBody>
      </p:sp>
    </p:spTree>
  </p:cSld>
  <p:clrMapOvr>
    <a:masterClrMapping/>
  </p:clrMapOvr>
  <p:transition>
    <p:fade thruBlk="1"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Shape 594"/>
          <p:cNvSpPr txBox="1">
            <a:spLocks noGrp="1"/>
          </p:cNvSpPr>
          <p:nvPr>
            <p:ph type="title"/>
          </p:nvPr>
        </p:nvSpPr>
        <p:spPr>
          <a:xfrm>
            <a:off x="457200" y="3029740"/>
            <a:ext cx="6381600" cy="704100"/>
          </a:xfrm>
          <a:prstGeom prst="rect">
            <a:avLst/>
          </a:prstGeom>
          <a:noFill/>
          <a:ln w="508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/>
              <a:t>Questions?</a:t>
            </a:r>
            <a:endParaRPr/>
          </a:p>
        </p:txBody>
      </p:sp>
    </p:spTree>
  </p:cSld>
  <p:clrMapOvr>
    <a:masterClrMapping/>
  </p:clrMapOvr>
  <p:transition>
    <p:fade thruBlk="1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5470500" cy="65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Let’s Begin!</a:t>
            </a:r>
            <a:endParaRPr/>
          </a:p>
        </p:txBody>
      </p:sp>
      <p:sp>
        <p:nvSpPr>
          <p:cNvPr id="189" name="Shape 189"/>
          <p:cNvSpPr txBox="1"/>
          <p:nvPr/>
        </p:nvSpPr>
        <p:spPr>
          <a:xfrm>
            <a:off x="70175" y="1002625"/>
            <a:ext cx="9013500" cy="6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Now that we have that out of the way...</a:t>
            </a:r>
            <a:endParaRPr sz="3000"/>
          </a:p>
        </p:txBody>
      </p:sp>
      <p:sp>
        <p:nvSpPr>
          <p:cNvPr id="190" name="Shape 190"/>
          <p:cNvSpPr txBox="1"/>
          <p:nvPr/>
        </p:nvSpPr>
        <p:spPr>
          <a:xfrm>
            <a:off x="2085450" y="5542425"/>
            <a:ext cx="4973100" cy="6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 b="1">
                <a:solidFill>
                  <a:schemeClr val="dk1"/>
                </a:solidFill>
              </a:rPr>
              <a:t>On with the show!</a:t>
            </a:r>
            <a:endParaRPr b="1"/>
          </a:p>
        </p:txBody>
      </p:sp>
      <p:pic>
        <p:nvPicPr>
          <p:cNvPr id="191" name="Shape 1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33088" y="2007550"/>
            <a:ext cx="3687675" cy="320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5470500" cy="65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Quick Introductions (30 Seconds)</a:t>
            </a:r>
            <a:endParaRPr/>
          </a:p>
        </p:txBody>
      </p:sp>
      <p:sp>
        <p:nvSpPr>
          <p:cNvPr id="165" name="Shape 165"/>
          <p:cNvSpPr txBox="1"/>
          <p:nvPr/>
        </p:nvSpPr>
        <p:spPr>
          <a:xfrm>
            <a:off x="230600" y="872300"/>
            <a:ext cx="6807900" cy="507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2800">
                <a:solidFill>
                  <a:schemeClr val="dk1"/>
                </a:solidFill>
              </a:rPr>
              <a:t>Name</a:t>
            </a:r>
            <a:endParaRPr sz="2800">
              <a:solidFill>
                <a:schemeClr val="dk1"/>
              </a:solidFill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</a:endParaRPr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2800">
                <a:solidFill>
                  <a:schemeClr val="dk1"/>
                </a:solidFill>
              </a:rPr>
              <a:t>Location</a:t>
            </a:r>
            <a:endParaRPr sz="2800">
              <a:solidFill>
                <a:schemeClr val="dk1"/>
              </a:solidFill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</a:endParaRPr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2800">
                <a:solidFill>
                  <a:schemeClr val="dk1"/>
                </a:solidFill>
              </a:rPr>
              <a:t>Background (Career, Education, Interests)</a:t>
            </a:r>
            <a:endParaRPr sz="2800">
              <a:solidFill>
                <a:schemeClr val="dk1"/>
              </a:solidFill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</a:endParaRPr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2800">
                <a:solidFill>
                  <a:schemeClr val="dk1"/>
                </a:solidFill>
              </a:rPr>
              <a:t>Why learn web development?</a:t>
            </a:r>
            <a:endParaRPr sz="2800">
              <a:solidFill>
                <a:schemeClr val="dk1"/>
              </a:solidFill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</a:endParaRPr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2800">
                <a:solidFill>
                  <a:schemeClr val="dk1"/>
                </a:solidFill>
              </a:rPr>
              <a:t>Excited about class?</a:t>
            </a:r>
            <a:endParaRPr sz="2800">
              <a:solidFill>
                <a:schemeClr val="dk1"/>
              </a:solidFill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6" name="Shape 1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01175" y="4513850"/>
            <a:ext cx="1800700" cy="180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5470500" cy="65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Instructor = …?</a:t>
            </a:r>
            <a:endParaRPr/>
          </a:p>
        </p:txBody>
      </p:sp>
      <p:sp>
        <p:nvSpPr>
          <p:cNvPr id="198" name="Shape 198"/>
          <p:cNvSpPr txBox="1"/>
          <p:nvPr/>
        </p:nvSpPr>
        <p:spPr>
          <a:xfrm>
            <a:off x="230600" y="872300"/>
            <a:ext cx="6807900" cy="25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 b="1" u="sng">
                <a:solidFill>
                  <a:schemeClr val="dk1"/>
                </a:solidFill>
              </a:rPr>
              <a:t>Your Name Here</a:t>
            </a:r>
            <a:endParaRPr sz="2800" b="1" u="sng">
              <a:solidFill>
                <a:schemeClr val="dk1"/>
              </a:solidFill>
            </a:endParaRPr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2800">
                <a:solidFill>
                  <a:schemeClr val="dk1"/>
                </a:solidFill>
              </a:rPr>
              <a:t>&lt;insert education or experience tidbit&gt;</a:t>
            </a:r>
            <a:endParaRPr sz="2800">
              <a:solidFill>
                <a:schemeClr val="dk1"/>
              </a:solidFill>
            </a:endParaRPr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2800">
                <a:solidFill>
                  <a:schemeClr val="dk1"/>
                </a:solidFill>
              </a:rPr>
              <a:t>&lt;insert education or experience tidbit&gt;</a:t>
            </a:r>
            <a:endParaRPr sz="2800">
              <a:solidFill>
                <a:schemeClr val="dk1"/>
              </a:solidFill>
            </a:endParaRPr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2800">
                <a:solidFill>
                  <a:schemeClr val="dk1"/>
                </a:solidFill>
              </a:rPr>
              <a:t>Over &lt;#&gt; years coding, </a:t>
            </a:r>
            <a:r>
              <a:rPr lang="en-US" sz="1500">
                <a:solidFill>
                  <a:schemeClr val="dk1"/>
                </a:solidFill>
              </a:rPr>
              <a:t>(with plenty of experience being a n00b at it.)</a:t>
            </a:r>
            <a:endParaRPr sz="1500">
              <a:solidFill>
                <a:schemeClr val="dk1"/>
              </a:solidFill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9" name="Shape 1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561500"/>
            <a:ext cx="3406950" cy="253680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Shape 200"/>
          <p:cNvSpPr txBox="1"/>
          <p:nvPr/>
        </p:nvSpPr>
        <p:spPr>
          <a:xfrm>
            <a:off x="4251150" y="3950375"/>
            <a:ext cx="4551600" cy="210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3000" i="1">
                <a:solidFill>
                  <a:schemeClr val="dk1"/>
                </a:solidFill>
              </a:rPr>
              <a:t>&lt;personal fact&gt;</a:t>
            </a:r>
            <a:endParaRPr sz="3000" i="1">
              <a:solidFill>
                <a:schemeClr val="dk1"/>
              </a:solidFill>
            </a:endParaRPr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2000">
                <a:solidFill>
                  <a:schemeClr val="dk1"/>
                </a:solidFill>
              </a:rPr>
              <a:t>Secretly, a &lt;funny fact about yourself&gt;</a:t>
            </a:r>
            <a:endParaRPr sz="2000">
              <a:solidFill>
                <a:schemeClr val="dk1"/>
              </a:solidFill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Unbranded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rilogy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rilogy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993</Words>
  <Application>Microsoft Macintosh PowerPoint</Application>
  <PresentationFormat>On-screen Show (4:3)</PresentationFormat>
  <Paragraphs>254</Paragraphs>
  <Slides>65</Slides>
  <Notes>65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65</vt:i4>
      </vt:variant>
    </vt:vector>
  </HeadingPairs>
  <TitlesOfParts>
    <vt:vector size="70" baseType="lpstr">
      <vt:lpstr>Arial</vt:lpstr>
      <vt:lpstr>Calibri</vt:lpstr>
      <vt:lpstr>Unbranded</vt:lpstr>
      <vt:lpstr>Trilogy</vt:lpstr>
      <vt:lpstr>Trilogy</vt:lpstr>
      <vt:lpstr>The Coding Bootcamp: Day 0</vt:lpstr>
      <vt:lpstr>Before We Begin...</vt:lpstr>
      <vt:lpstr>User Controls are located at the bottom of your Zoom</vt:lpstr>
      <vt:lpstr>Microphone and Camera Settings</vt:lpstr>
      <vt:lpstr>Participant Window &amp; Raise Hand</vt:lpstr>
      <vt:lpstr>Participant Window &amp; Raise Hand</vt:lpstr>
      <vt:lpstr>Let’s Begin!</vt:lpstr>
      <vt:lpstr>Quick Introductions (30 Seconds)</vt:lpstr>
      <vt:lpstr>Instructor = …?</vt:lpstr>
      <vt:lpstr>Some Cool Stuff I Made...</vt:lpstr>
      <vt:lpstr>Online Class Schedule</vt:lpstr>
      <vt:lpstr>Online Class</vt:lpstr>
      <vt:lpstr>Online Class</vt:lpstr>
      <vt:lpstr>Online Class</vt:lpstr>
      <vt:lpstr>Tools for Fools</vt:lpstr>
      <vt:lpstr>Online Class</vt:lpstr>
      <vt:lpstr>Slack Desktop Client</vt:lpstr>
      <vt:lpstr>Slack Desktop Client</vt:lpstr>
      <vt:lpstr>Slack</vt:lpstr>
      <vt:lpstr>Slack Channels</vt:lpstr>
      <vt:lpstr>#01-zoom-rooms</vt:lpstr>
      <vt:lpstr>Slack Channels</vt:lpstr>
      <vt:lpstr>#02-class-activities</vt:lpstr>
      <vt:lpstr>Slack Channels</vt:lpstr>
      <vt:lpstr>#03-tech-support</vt:lpstr>
      <vt:lpstr>Slack Channels</vt:lpstr>
      <vt:lpstr>#04-ask-the-class</vt:lpstr>
      <vt:lpstr>Slack Channels</vt:lpstr>
      <vt:lpstr>#05-shout-outs</vt:lpstr>
      <vt:lpstr>Slack Channels</vt:lpstr>
      <vt:lpstr>#general</vt:lpstr>
      <vt:lpstr>Slack Channels</vt:lpstr>
      <vt:lpstr>#random</vt:lpstr>
      <vt:lpstr>Last, but not least...</vt:lpstr>
      <vt:lpstr>Slack Profile</vt:lpstr>
      <vt:lpstr>Zoom</vt:lpstr>
      <vt:lpstr>Sign up for a personal Zoom account at Zoom.us</vt:lpstr>
      <vt:lpstr>Sign up for a personal Zoom account at Zoom.us</vt:lpstr>
      <vt:lpstr>Zoom Client Settings</vt:lpstr>
      <vt:lpstr>Zoom Client Settings</vt:lpstr>
      <vt:lpstr>Zoom Client Settings</vt:lpstr>
      <vt:lpstr>Zoom Client Settings</vt:lpstr>
      <vt:lpstr>Zoom Client Settings</vt:lpstr>
      <vt:lpstr>Features</vt:lpstr>
      <vt:lpstr>Use Gallery View to see all your classmates!</vt:lpstr>
      <vt:lpstr>Use Gallery View to see all your classmates!</vt:lpstr>
      <vt:lpstr>Instructor shares screen during lecture</vt:lpstr>
      <vt:lpstr>Instructor shares screen during lecture</vt:lpstr>
      <vt:lpstr>Students can share while asking / answering questions</vt:lpstr>
      <vt:lpstr>Students can share while asking / answering questions</vt:lpstr>
      <vt:lpstr>Moving to group zoom room for activities</vt:lpstr>
      <vt:lpstr>Moving to group zoom room for activities</vt:lpstr>
      <vt:lpstr>Moving to group zoom room for activities</vt:lpstr>
      <vt:lpstr>Broadcast Messages</vt:lpstr>
      <vt:lpstr>Anonymous Polls: How was that last activity?</vt:lpstr>
      <vt:lpstr>Anonymous Polls: How was that last activity?</vt:lpstr>
      <vt:lpstr>Visual Studio Code</vt:lpstr>
      <vt:lpstr>Pre-work should have asked you to install VS Code</vt:lpstr>
      <vt:lpstr>VS Code Installation Check</vt:lpstr>
      <vt:lpstr>Get Your Screens Right...</vt:lpstr>
      <vt:lpstr>Get Your Screens Right...</vt:lpstr>
      <vt:lpstr>Get Your Screens Right...</vt:lpstr>
      <vt:lpstr>Break Time!</vt:lpstr>
      <vt:lpstr>Let’s Get into the Pre-work!</vt:lpstr>
      <vt:lpstr>Questions?</vt:lpstr>
    </vt:vector>
  </TitlesOfParts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Coding Bootcamp: Day 0</dc:title>
  <cp:lastModifiedBy>George Yoo</cp:lastModifiedBy>
  <cp:revision>1</cp:revision>
  <dcterms:modified xsi:type="dcterms:W3CDTF">2018-06-02T14:29:52Z</dcterms:modified>
</cp:coreProperties>
</file>